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9"/>
  </p:handoutMasterIdLst>
  <p:sldIdLst>
    <p:sldId id="256" r:id="rId3"/>
    <p:sldId id="270" r:id="rId4"/>
    <p:sldId id="262" r:id="rId5"/>
    <p:sldId id="289" r:id="rId7"/>
    <p:sldId id="292" r:id="rId8"/>
    <p:sldId id="290" r:id="rId9"/>
    <p:sldId id="272" r:id="rId10"/>
    <p:sldId id="258" r:id="rId11"/>
    <p:sldId id="259" r:id="rId12"/>
    <p:sldId id="269" r:id="rId13"/>
    <p:sldId id="273" r:id="rId14"/>
    <p:sldId id="268" r:id="rId15"/>
    <p:sldId id="277" r:id="rId16"/>
    <p:sldId id="276" r:id="rId17"/>
    <p:sldId id="282" r:id="rId18"/>
    <p:sldId id="279" r:id="rId19"/>
    <p:sldId id="294" r:id="rId20"/>
    <p:sldId id="295" r:id="rId21"/>
    <p:sldId id="281" r:id="rId22"/>
    <p:sldId id="296" r:id="rId23"/>
    <p:sldId id="267" r:id="rId24"/>
    <p:sldId id="278" r:id="rId25"/>
    <p:sldId id="288" r:id="rId26"/>
    <p:sldId id="286" r:id="rId27"/>
    <p:sldId id="297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FF8D41"/>
    <a:srgbClr val="B2B2B2"/>
    <a:srgbClr val="202020"/>
    <a:srgbClr val="323232"/>
    <a:srgbClr val="CC3300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9"/>
        <p:guide pos="385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" altLang="en-US"/>
              <a:t> </a:t>
            </a:r>
            <a:endParaRPr lang="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1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439545" y="760987"/>
            <a:ext cx="9144000" cy="2187001"/>
          </a:xfrm>
        </p:spPr>
        <p:txBody>
          <a:bodyPr>
            <a:normAutofit/>
          </a:bodyPr>
          <a:p>
            <a:r>
              <a:rPr lang="en-US" altLang="en-US" sz="4400">
                <a:effectLst/>
              </a:rPr>
              <a:t>Solar Neutrinos in SNO+</a:t>
            </a:r>
            <a:endParaRPr lang="en-US" altLang="en-US" sz="4400">
              <a:effectLst/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439545" y="3970338"/>
            <a:ext cx="9144000" cy="1655762"/>
          </a:xfrm>
        </p:spPr>
        <p:txBody>
          <a:bodyPr/>
          <a:p>
            <a:endParaRPr lang="en-US" altLang="en-US" sz="2000"/>
          </a:p>
          <a:p>
            <a:r>
              <a:rPr lang="en-US" altLang="en-US" sz="2000"/>
              <a:t>Jie Hu</a:t>
            </a:r>
            <a:endParaRPr lang="en-US" altLang="en-US" sz="2000"/>
          </a:p>
          <a:p>
            <a:r>
              <a:rPr lang="en-US" altLang="en-US" sz="2000"/>
              <a:t>Particle-astro Group Meeting</a:t>
            </a:r>
            <a:endParaRPr lang="en-US" altLang="en-US" sz="2000"/>
          </a:p>
          <a:p>
            <a:r>
              <a:rPr lang="en-US" altLang="en-US" sz="2000"/>
              <a:t>11 Dec, 2020</a:t>
            </a:r>
            <a:endParaRPr lang="en-US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363710" y="6401435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10"/>
          <p:cNvGrpSpPr>
            <a:grpSpLocks noChangeAspect="true"/>
          </p:cNvGrpSpPr>
          <p:nvPr/>
        </p:nvGrpSpPr>
        <p:grpSpPr>
          <a:xfrm rot="0">
            <a:off x="921385" y="1106170"/>
            <a:ext cx="2086285" cy="2743200"/>
            <a:chOff x="11927" y="1971"/>
            <a:chExt cx="4865" cy="64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Oval 13"/>
            <p:cNvSpPr/>
            <p:nvPr/>
          </p:nvSpPr>
          <p:spPr>
            <a:xfrm>
              <a:off x="11927" y="3598"/>
              <a:ext cx="4865" cy="4865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034373"/>
                </a:gs>
              </a:gsLst>
              <a:lin ang="5400000" scaled="false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US" sz="1350"/>
            </a:p>
          </p:txBody>
        </p:sp>
        <p:sp>
          <p:nvSpPr>
            <p:cNvPr id="15" name="Can 14"/>
            <p:cNvSpPr/>
            <p:nvPr/>
          </p:nvSpPr>
          <p:spPr>
            <a:xfrm>
              <a:off x="13991" y="1971"/>
              <a:ext cx="736" cy="1757"/>
            </a:xfrm>
            <a:prstGeom prst="can">
              <a:avLst/>
            </a:prstGeom>
            <a:gradFill>
              <a:gsLst>
                <a:gs pos="0">
                  <a:srgbClr val="00B0F0"/>
                </a:gs>
                <a:gs pos="100000">
                  <a:srgbClr val="034373"/>
                </a:gs>
              </a:gsLst>
              <a:lin ang="16200000" scaled="false"/>
            </a:gradFill>
            <a:ln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en-US" sz="1350"/>
            </a:p>
          </p:txBody>
        </p:sp>
      </p:grpSp>
      <p:sp>
        <p:nvSpPr>
          <p:cNvPr id="17" name="Text Box 16"/>
          <p:cNvSpPr txBox="true"/>
          <p:nvPr/>
        </p:nvSpPr>
        <p:spPr>
          <a:xfrm>
            <a:off x="6424295" y="3933190"/>
            <a:ext cx="22840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/>
              <a:t>Scintillator Phase</a:t>
            </a:r>
            <a:endParaRPr lang="en-US" altLang="en-US" sz="16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en-US" sz="1600"/>
              <a:t>Filled with 780-ton </a:t>
            </a:r>
            <a:endParaRPr lang="en-US" altLang="en-US" sz="16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 sz="1600"/>
              <a:t>    LAB-PPO.</a:t>
            </a:r>
            <a:endParaRPr lang="en-US" altLang="en-US" sz="16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en-US" sz="1600"/>
              <a:t>Goals: </a:t>
            </a:r>
            <a:r>
              <a:rPr lang="x-none" altLang="en-US" sz="1600"/>
              <a:t>Measure </a:t>
            </a:r>
            <a:r>
              <a:rPr lang="en-US" altLang="en-US" sz="1600"/>
              <a:t>reactor antineutrinos, geo-neutrinos </a:t>
            </a:r>
            <a:r>
              <a:rPr lang="x-none" altLang="en-US" sz="1600"/>
              <a:t>and </a:t>
            </a:r>
            <a:r>
              <a:rPr lang="en-US" altLang="en-US" sz="1600"/>
              <a:t>solar neutrinos</a:t>
            </a:r>
            <a:r>
              <a:rPr lang="x-none" altLang="en-US" sz="1600"/>
              <a:t>.</a:t>
            </a:r>
            <a:endParaRPr lang="x-none" altLang="en-US" sz="1600"/>
          </a:p>
        </p:txBody>
      </p:sp>
      <p:sp>
        <p:nvSpPr>
          <p:cNvPr id="19" name="Text Box 18"/>
          <p:cNvSpPr txBox="true"/>
          <p:nvPr/>
        </p:nvSpPr>
        <p:spPr>
          <a:xfrm>
            <a:off x="967740" y="4056380"/>
            <a:ext cx="203962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/>
              <a:t>Water Phase</a:t>
            </a:r>
            <a:endParaRPr lang="x-none" altLang="en-US" sz="16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x-none" altLang="en-US" sz="1600"/>
              <a:t>Filled with 905-ton ultrapure water.</a:t>
            </a:r>
            <a:endParaRPr lang="x-none" altLang="en-US" sz="16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x-none" altLang="en-US" sz="1600"/>
              <a:t>Measurements have been made for:</a:t>
            </a:r>
            <a:r>
              <a:rPr lang="x-none" altLang="en-US" sz="1600" b="1"/>
              <a:t> </a:t>
            </a:r>
            <a:r>
              <a:rPr lang="x-none" altLang="en-US" sz="1600"/>
              <a:t>nucleon decay, solar neutrinos.</a:t>
            </a:r>
            <a:endParaRPr lang="x-none" altLang="en-US" sz="1600"/>
          </a:p>
        </p:txBody>
      </p:sp>
      <p:sp>
        <p:nvSpPr>
          <p:cNvPr id="23" name="Text Box 22"/>
          <p:cNvSpPr txBox="true"/>
          <p:nvPr/>
        </p:nvSpPr>
        <p:spPr>
          <a:xfrm>
            <a:off x="3776980" y="3933190"/>
            <a:ext cx="194183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>
                <a:sym typeface="+mn-ea"/>
              </a:rPr>
              <a:t>Partial-fill Phase</a:t>
            </a:r>
            <a:endParaRPr lang="x-none" altLang="en-US" sz="16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x-none" altLang="en-US" sz="1600"/>
              <a:t>Currently filling.</a:t>
            </a:r>
            <a:endParaRPr lang="x-none" altLang="en-US" sz="16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x-none" altLang="en-US" sz="1600"/>
              <a:t>Scheduled periodic pauses at a certain water level for background studies.</a:t>
            </a:r>
            <a:endParaRPr lang="x-none" altLang="en-US" sz="1600"/>
          </a:p>
        </p:txBody>
      </p:sp>
      <p:sp>
        <p:nvSpPr>
          <p:cNvPr id="30" name="Text Box 29"/>
          <p:cNvSpPr txBox="true"/>
          <p:nvPr/>
        </p:nvSpPr>
        <p:spPr>
          <a:xfrm>
            <a:off x="9224645" y="3933190"/>
            <a:ext cx="21901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/>
              <a:t>Te-loading Phase</a:t>
            </a:r>
            <a:endParaRPr lang="en-US" altLang="en-US" sz="1600" b="1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x-none" altLang="en-US" sz="1600">
                <a:sym typeface="+mn-ea"/>
              </a:rPr>
              <a:t>Loading 0.5% natrual Te by weight into the </a:t>
            </a:r>
            <a:endParaRPr lang="x-none" altLang="en-US" sz="1600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x-none" altLang="en-US" sz="1600">
                <a:sym typeface="+mn-ea"/>
              </a:rPr>
              <a:t>    scintillator.</a:t>
            </a:r>
            <a:endParaRPr lang="en-US" altLang="en-US" sz="1600"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en-US" sz="1600">
                <a:sym typeface="+mn-ea"/>
              </a:rPr>
              <a:t>Goals: </a:t>
            </a:r>
            <a:r>
              <a:rPr lang="x-none" altLang="en-US" sz="1600">
                <a:sym typeface="+mn-ea"/>
              </a:rPr>
              <a:t>Search for neutrinoless double beta decay.</a:t>
            </a:r>
            <a:endParaRPr lang="x-none" altLang="en-US" sz="1600">
              <a:sym typeface="+mn-ea"/>
            </a:endParaRPr>
          </a:p>
        </p:txBody>
      </p:sp>
      <p:grpSp>
        <p:nvGrpSpPr>
          <p:cNvPr id="58" name="Group 57"/>
          <p:cNvGrpSpPr>
            <a:grpSpLocks noChangeAspect="true"/>
          </p:cNvGrpSpPr>
          <p:nvPr/>
        </p:nvGrpSpPr>
        <p:grpSpPr>
          <a:xfrm>
            <a:off x="3703320" y="1054100"/>
            <a:ext cx="2084301" cy="2743200"/>
            <a:chOff x="3774" y="2857"/>
            <a:chExt cx="2828" cy="3722"/>
          </a:xfrm>
        </p:grpSpPr>
        <p:grpSp>
          <p:nvGrpSpPr>
            <p:cNvPr id="24" name="Group 23"/>
            <p:cNvGrpSpPr/>
            <p:nvPr/>
          </p:nvGrpSpPr>
          <p:grpSpPr>
            <a:xfrm rot="0">
              <a:off x="3774" y="2857"/>
              <a:ext cx="2829" cy="3722"/>
              <a:chOff x="11915" y="1947"/>
              <a:chExt cx="4880" cy="651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24"/>
              <p:cNvGrpSpPr/>
              <p:nvPr/>
            </p:nvGrpSpPr>
            <p:grpSpPr>
              <a:xfrm>
                <a:off x="11915" y="3582"/>
                <a:ext cx="4880" cy="4880"/>
                <a:chOff x="12091" y="4382"/>
                <a:chExt cx="4880" cy="488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12091" y="4398"/>
                  <a:ext cx="4865" cy="4865"/>
                </a:xfrm>
                <a:prstGeom prst="ellipse">
                  <a:avLst/>
                </a:prstGeom>
                <a:gradFill>
                  <a:gsLst>
                    <a:gs pos="0">
                      <a:srgbClr val="00B0F0"/>
                    </a:gs>
                    <a:gs pos="100000">
                      <a:srgbClr val="034373"/>
                    </a:gs>
                  </a:gsLst>
                  <a:lin ang="5400000" scaled="false"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endParaRPr lang="en-US" sz="1350"/>
                </a:p>
              </p:txBody>
            </p:sp>
            <p:pic>
              <p:nvPicPr>
                <p:cNvPr id="27" name="Picture 26" descr="Picture1"/>
                <p:cNvPicPr>
                  <a:picLocks noChangeAspect="true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2099" y="4382"/>
                  <a:ext cx="4872" cy="1296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28" name="Oval 27"/>
                <p:cNvSpPr/>
                <p:nvPr/>
              </p:nvSpPr>
              <p:spPr>
                <a:xfrm>
                  <a:off x="12364" y="5522"/>
                  <a:ext cx="4329" cy="380"/>
                </a:xfrm>
                <a:prstGeom prst="ellipse">
                  <a:avLst/>
                </a:prstGeom>
                <a:solidFill>
                  <a:srgbClr val="73FECB"/>
                </a:solidFill>
                <a:ln>
                  <a:solidFill>
                    <a:schemeClr val="accent1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endParaRPr lang="en-US" sz="1350"/>
                </a:p>
              </p:txBody>
            </p:sp>
          </p:grpSp>
          <p:sp>
            <p:nvSpPr>
              <p:cNvPr id="29" name="Can 28"/>
              <p:cNvSpPr/>
              <p:nvPr/>
            </p:nvSpPr>
            <p:spPr>
              <a:xfrm>
                <a:off x="13991" y="1947"/>
                <a:ext cx="736" cy="1757"/>
              </a:xfrm>
              <a:prstGeom prst="can">
                <a:avLst/>
              </a:prstGeom>
              <a:solidFill>
                <a:srgbClr val="73FECB"/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US" sz="1350"/>
              </a:p>
            </p:txBody>
          </p:sp>
        </p:grpSp>
        <p:pic>
          <p:nvPicPr>
            <p:cNvPr id="49" name="Picture 48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880000">
              <a:off x="4267" y="3988"/>
              <a:ext cx="1052" cy="454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60000">
              <a:off x="4995" y="4147"/>
              <a:ext cx="1023" cy="407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223645" y="5994400"/>
            <a:ext cx="9956800" cy="682625"/>
            <a:chOff x="577" y="7184"/>
            <a:chExt cx="13091" cy="1075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577" y="7708"/>
              <a:ext cx="13091" cy="38"/>
            </a:xfrm>
            <a:prstGeom prst="straightConnector1">
              <a:avLst/>
            </a:prstGeom>
            <a:ln w="50800">
              <a:gradFill>
                <a:gsLst>
                  <a:gs pos="0">
                    <a:srgbClr val="5873A1">
                      <a:alpha val="100000"/>
                    </a:srgbClr>
                  </a:gs>
                  <a:gs pos="0">
                    <a:srgbClr val="002060"/>
                  </a:gs>
                  <a:gs pos="0">
                    <a:srgbClr val="0070C0"/>
                  </a:gs>
                  <a:gs pos="65000">
                    <a:srgbClr val="73FECB"/>
                  </a:gs>
                  <a:gs pos="100000">
                    <a:srgbClr val="002060"/>
                  </a:gs>
                </a:gsLst>
                <a:lin ang="0" scaled="false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 Box 43"/>
            <p:cNvSpPr txBox="true"/>
            <p:nvPr/>
          </p:nvSpPr>
          <p:spPr>
            <a:xfrm>
              <a:off x="577" y="7825"/>
              <a:ext cx="266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 sz="1200"/>
                <a:t>May 2017-Oct 2018</a:t>
              </a:r>
              <a:endParaRPr lang="x-none" altLang="en-US" sz="1200"/>
            </a:p>
          </p:txBody>
        </p:sp>
        <p:sp>
          <p:nvSpPr>
            <p:cNvPr id="48" name="Text Box 47"/>
            <p:cNvSpPr txBox="true"/>
            <p:nvPr/>
          </p:nvSpPr>
          <p:spPr>
            <a:xfrm>
              <a:off x="4813" y="7825"/>
              <a:ext cx="118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US" sz="1200"/>
                <a:t>Current</a:t>
              </a:r>
              <a:endParaRPr lang="x-none" altLang="en-US" sz="1200"/>
            </a:p>
          </p:txBody>
        </p:sp>
        <p:sp>
          <p:nvSpPr>
            <p:cNvPr id="50" name="Text Box 49"/>
            <p:cNvSpPr txBox="true"/>
            <p:nvPr/>
          </p:nvSpPr>
          <p:spPr>
            <a:xfrm>
              <a:off x="8450" y="7825"/>
              <a:ext cx="144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" altLang="x-none" sz="1200"/>
                <a:t>Early 2021</a:t>
              </a:r>
              <a:endParaRPr lang="" altLang="x-none" sz="1200"/>
            </a:p>
          </p:txBody>
        </p:sp>
        <p:sp>
          <p:nvSpPr>
            <p:cNvPr id="51" name="Text Box 50"/>
            <p:cNvSpPr txBox="true"/>
            <p:nvPr/>
          </p:nvSpPr>
          <p:spPr>
            <a:xfrm>
              <a:off x="11963" y="7825"/>
              <a:ext cx="123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" altLang="x-none" sz="1200"/>
                <a:t>Late </a:t>
              </a:r>
              <a:r>
                <a:rPr lang="x-none" altLang="en-US" sz="1200"/>
                <a:t>202</a:t>
              </a:r>
              <a:r>
                <a:rPr lang="" altLang="x-none" sz="1200"/>
                <a:t>1</a:t>
              </a:r>
              <a:endParaRPr lang="" altLang="x-none" sz="120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true">
              <a:off x="1960" y="7204"/>
              <a:ext cx="0" cy="52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true">
              <a:off x="5350" y="7222"/>
              <a:ext cx="0" cy="52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true">
              <a:off x="8924" y="7184"/>
              <a:ext cx="0" cy="52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true">
              <a:off x="12647" y="7204"/>
              <a:ext cx="0" cy="52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524625" y="1054735"/>
            <a:ext cx="2084070" cy="2743200"/>
            <a:chOff x="8879" y="1153"/>
            <a:chExt cx="3282" cy="4320"/>
          </a:xfrm>
        </p:grpSpPr>
        <p:grpSp>
          <p:nvGrpSpPr>
            <p:cNvPr id="57" name="Group 56"/>
            <p:cNvGrpSpPr>
              <a:grpSpLocks noChangeAspect="true"/>
            </p:cNvGrpSpPr>
            <p:nvPr/>
          </p:nvGrpSpPr>
          <p:grpSpPr>
            <a:xfrm>
              <a:off x="8879" y="1153"/>
              <a:ext cx="3282" cy="4320"/>
              <a:chOff x="7281" y="2875"/>
              <a:chExt cx="2822" cy="3715"/>
            </a:xfrm>
          </p:grpSpPr>
          <p:grpSp>
            <p:nvGrpSpPr>
              <p:cNvPr id="37" name="Group 36"/>
              <p:cNvGrpSpPr/>
              <p:nvPr/>
            </p:nvGrpSpPr>
            <p:grpSpPr>
              <a:xfrm rot="0">
                <a:off x="7281" y="2875"/>
                <a:ext cx="2822" cy="3715"/>
                <a:chOff x="11915" y="1947"/>
                <a:chExt cx="4865" cy="6516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Oval 37"/>
                <p:cNvSpPr/>
                <p:nvPr/>
              </p:nvSpPr>
              <p:spPr>
                <a:xfrm>
                  <a:off x="11915" y="3598"/>
                  <a:ext cx="4865" cy="4865"/>
                </a:xfrm>
                <a:prstGeom prst="ellipse">
                  <a:avLst/>
                </a:prstGeom>
                <a:solidFill>
                  <a:srgbClr val="73FECB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endParaRPr lang="en-US" sz="1350"/>
                </a:p>
              </p:txBody>
            </p:sp>
            <p:sp>
              <p:nvSpPr>
                <p:cNvPr id="39" name="Can 38"/>
                <p:cNvSpPr/>
                <p:nvPr/>
              </p:nvSpPr>
              <p:spPr>
                <a:xfrm>
                  <a:off x="13991" y="1947"/>
                  <a:ext cx="736" cy="1757"/>
                </a:xfrm>
                <a:prstGeom prst="can">
                  <a:avLst/>
                </a:prstGeom>
                <a:solidFill>
                  <a:srgbClr val="73FECB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endParaRPr lang="en-US" sz="1350"/>
                </a:p>
              </p:txBody>
            </p:sp>
          </p:grpSp>
          <p:pic>
            <p:nvPicPr>
              <p:cNvPr id="31" name="Picture 30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92" y="4271"/>
                <a:ext cx="1710" cy="737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true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20000">
                <a:off x="7775" y="5243"/>
                <a:ext cx="1190" cy="473"/>
              </a:xfrm>
              <a:prstGeom prst="rect">
                <a:avLst/>
              </a:prstGeom>
            </p:spPr>
          </p:pic>
        </p:grpSp>
        <p:sp>
          <p:nvSpPr>
            <p:cNvPr id="5" name="Text Box 4"/>
            <p:cNvSpPr txBox="true"/>
            <p:nvPr/>
          </p:nvSpPr>
          <p:spPr>
            <a:xfrm>
              <a:off x="10447" y="3134"/>
              <a:ext cx="761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en-US" sz="900">
                  <a:sym typeface="+mn-ea"/>
                </a:rPr>
                <a:t>LAB</a:t>
              </a:r>
              <a:endParaRPr lang="en-US" altLang="en-US" sz="900">
                <a:sym typeface="+mn-ea"/>
              </a:endParaRPr>
            </a:p>
          </p:txBody>
        </p:sp>
        <p:sp>
          <p:nvSpPr>
            <p:cNvPr id="6" name="Text Box 5"/>
            <p:cNvSpPr txBox="true"/>
            <p:nvPr/>
          </p:nvSpPr>
          <p:spPr>
            <a:xfrm>
              <a:off x="10201" y="4475"/>
              <a:ext cx="1252" cy="3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en-US" sz="900">
                  <a:sym typeface="+mn-ea"/>
                </a:rPr>
                <a:t>PPO</a:t>
              </a:r>
              <a:endParaRPr lang="en-US" altLang="en-US" sz="900">
                <a:sym typeface="+mn-ea"/>
              </a:endParaRPr>
            </a:p>
          </p:txBody>
        </p:sp>
      </p:grpSp>
      <p:grpSp>
        <p:nvGrpSpPr>
          <p:cNvPr id="7" name="Group 6"/>
          <p:cNvGrpSpPr>
            <a:grpSpLocks noChangeAspect="true"/>
          </p:cNvGrpSpPr>
          <p:nvPr/>
        </p:nvGrpSpPr>
        <p:grpSpPr>
          <a:xfrm>
            <a:off x="9458960" y="1005205"/>
            <a:ext cx="2073147" cy="2743200"/>
            <a:chOff x="10900" y="2376"/>
            <a:chExt cx="2816" cy="3726"/>
          </a:xfrm>
        </p:grpSpPr>
        <p:grpSp>
          <p:nvGrpSpPr>
            <p:cNvPr id="8" name="Group 7"/>
            <p:cNvGrpSpPr/>
            <p:nvPr/>
          </p:nvGrpSpPr>
          <p:grpSpPr>
            <a:xfrm>
              <a:off x="10900" y="2376"/>
              <a:ext cx="2816" cy="3726"/>
              <a:chOff x="10934" y="2875"/>
              <a:chExt cx="2815" cy="3726"/>
            </a:xfrm>
          </p:grpSpPr>
          <p:grpSp>
            <p:nvGrpSpPr>
              <p:cNvPr id="46" name="Group 45"/>
              <p:cNvGrpSpPr/>
              <p:nvPr/>
            </p:nvGrpSpPr>
            <p:grpSpPr>
              <a:xfrm rot="0">
                <a:off x="10934" y="2875"/>
                <a:ext cx="2815" cy="3726"/>
                <a:chOff x="8437" y="3493"/>
                <a:chExt cx="3051" cy="4084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8437" y="3493"/>
                  <a:ext cx="3051" cy="4084"/>
                  <a:chOff x="9099" y="3111"/>
                  <a:chExt cx="4104" cy="5490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 rot="0">
                    <a:off x="9099" y="3111"/>
                    <a:ext cx="4104" cy="5490"/>
                    <a:chOff x="11954" y="1947"/>
                    <a:chExt cx="4865" cy="6535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11954" y="3617"/>
                      <a:ext cx="4865" cy="4865"/>
                    </a:xfrm>
                    <a:prstGeom prst="ellipse">
                      <a:avLst/>
                    </a:prstGeom>
                    <a:solidFill>
                      <a:srgbClr val="73FECB"/>
                    </a:solidFill>
                    <a:ln>
                      <a:solidFill>
                        <a:schemeClr val="accent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4" name="Can 33"/>
                    <p:cNvSpPr/>
                    <p:nvPr/>
                  </p:nvSpPr>
                  <p:spPr>
                    <a:xfrm>
                      <a:off x="13991" y="1947"/>
                      <a:ext cx="736" cy="1757"/>
                    </a:xfrm>
                    <a:prstGeom prst="can">
                      <a:avLst/>
                    </a:prstGeom>
                    <a:solidFill>
                      <a:srgbClr val="73FECB"/>
                    </a:solidFill>
                    <a:ln>
                      <a:solidFill>
                        <a:schemeClr val="accent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sp>
                <p:nvSpPr>
                  <p:cNvPr id="41" name="Text Box 40"/>
                  <p:cNvSpPr txBox="true"/>
                  <p:nvPr/>
                </p:nvSpPr>
                <p:spPr>
                  <a:xfrm>
                    <a:off x="11670" y="5335"/>
                    <a:ext cx="1109" cy="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l"/>
                    <a:r>
                      <a:rPr lang="en-US" altLang="en-US" sz="900">
                        <a:sym typeface="+mn-ea"/>
                      </a:rPr>
                      <a:t>LAB</a:t>
                    </a:r>
                    <a:endParaRPr lang="en-US" altLang="en-US" sz="900">
                      <a:sym typeface="+mn-ea"/>
                    </a:endParaRPr>
                  </a:p>
                </p:txBody>
              </p:sp>
              <p:sp>
                <p:nvSpPr>
                  <p:cNvPr id="42" name="Text Box 41"/>
                  <p:cNvSpPr txBox="true"/>
                  <p:nvPr/>
                </p:nvSpPr>
                <p:spPr>
                  <a:xfrm>
                    <a:off x="9785" y="6129"/>
                    <a:ext cx="1825" cy="39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r>
                      <a:rPr lang="en-US" altLang="en-US" sz="900">
                        <a:sym typeface="+mn-ea"/>
                      </a:rPr>
                      <a:t>PPO</a:t>
                    </a:r>
                    <a:endParaRPr lang="en-US" altLang="en-US" sz="900">
                      <a:sym typeface="+mn-ea"/>
                    </a:endParaRPr>
                  </a:p>
                </p:txBody>
              </p:sp>
            </p:grpSp>
            <p:sp>
              <p:nvSpPr>
                <p:cNvPr id="16" name="Text Box 15"/>
                <p:cNvSpPr txBox="true"/>
                <p:nvPr/>
              </p:nvSpPr>
              <p:spPr>
                <a:xfrm>
                  <a:off x="9848" y="5852"/>
                  <a:ext cx="1640" cy="29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 altLang="en-US" sz="900">
                      <a:sym typeface="+mn-ea"/>
                    </a:rPr>
                    <a:t>TeBD </a:t>
                  </a:r>
                  <a:r>
                    <a:rPr lang="x-none" altLang="en-US" sz="900">
                      <a:sym typeface="+mn-ea"/>
                    </a:rPr>
                    <a:t>complex</a:t>
                  </a:r>
                  <a:endParaRPr lang="en-US" altLang="en-US" sz="900">
                    <a:sym typeface="+mn-ea"/>
                  </a:endParaRPr>
                </a:p>
              </p:txBody>
            </p:sp>
          </p:grpSp>
          <p:pic>
            <p:nvPicPr>
              <p:cNvPr id="32" name="Picture 31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780000">
                <a:off x="11739" y="3955"/>
                <a:ext cx="1344" cy="58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true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60000">
                <a:off x="11119" y="4513"/>
                <a:ext cx="1190" cy="473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47" y="4872"/>
              <a:ext cx="1469" cy="880"/>
            </a:xfrm>
            <a:prstGeom prst="rect">
              <a:avLst/>
            </a:prstGeom>
          </p:spPr>
        </p:pic>
      </p:grpSp>
      <p:sp>
        <p:nvSpPr>
          <p:cNvPr id="59" name="Text Box 58"/>
          <p:cNvSpPr txBox="true"/>
          <p:nvPr/>
        </p:nvSpPr>
        <p:spPr>
          <a:xfrm>
            <a:off x="3813175" y="160655"/>
            <a:ext cx="4777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tx1"/>
                </a:solidFill>
              </a:rPr>
              <a:t>SNO+ </a:t>
            </a:r>
            <a:r>
              <a:rPr lang="x-none" altLang="en-US" sz="3200" b="1">
                <a:solidFill>
                  <a:schemeClr val="tx1"/>
                </a:solidFill>
              </a:rPr>
              <a:t>Physics</a:t>
            </a:r>
            <a:r>
              <a:rPr lang="en-US" sz="3200" b="1">
                <a:solidFill>
                  <a:schemeClr val="tx1"/>
                </a:solidFill>
              </a:rPr>
              <a:t> Phases</a:t>
            </a:r>
            <a:endParaRPr lang="en-US" sz="3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rcRect t="7500" b="-7500"/>
          <a:stretch>
            <a:fillRect/>
          </a:stretch>
        </p:blipFill>
        <p:spPr>
          <a:xfrm>
            <a:off x="8228965" y="1536700"/>
            <a:ext cx="3572985" cy="3657600"/>
          </a:xfrm>
          <a:prstGeom prst="rect">
            <a:avLst/>
          </a:prstGeom>
        </p:spPr>
      </p:pic>
      <p:sp>
        <p:nvSpPr>
          <p:cNvPr id="203" name="Text Box 202"/>
          <p:cNvSpPr txBox="true"/>
          <p:nvPr/>
        </p:nvSpPr>
        <p:spPr>
          <a:xfrm>
            <a:off x="8228965" y="5149215"/>
            <a:ext cx="357314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en-US" sz="1400" i="1"/>
              <a:t>From </a:t>
            </a:r>
            <a:r>
              <a:rPr lang="en-US" sz="1400" i="1"/>
              <a:t>Eric Marzec </a:t>
            </a:r>
            <a:r>
              <a:rPr lang="x-none" altLang="en-US" sz="1400" i="1"/>
              <a:t>(</a:t>
            </a:r>
            <a:r>
              <a:rPr lang="en-US" sz="1400" i="1"/>
              <a:t>on behalf of the SNO+ Collaboration</a:t>
            </a:r>
            <a:r>
              <a:rPr lang="x-none" altLang="en-US" sz="1400" i="1"/>
              <a:t>), APS April Meeting 2019</a:t>
            </a:r>
            <a:r>
              <a:rPr lang="en-US" sz="1400" i="1"/>
              <a:t> </a:t>
            </a:r>
            <a:endParaRPr lang="en-US" sz="1400" i="1"/>
          </a:p>
        </p:txBody>
      </p:sp>
      <p:sp>
        <p:nvSpPr>
          <p:cNvPr id="405" name="Text Box 404"/>
          <p:cNvSpPr txBox="true"/>
          <p:nvPr/>
        </p:nvSpPr>
        <p:spPr>
          <a:xfrm>
            <a:off x="8428355" y="916940"/>
            <a:ext cx="21945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400">
                <a:solidFill>
                  <a:schemeClr val="bg1"/>
                </a:solidFill>
              </a:rPr>
              <a:t>PMT Support Structure</a:t>
            </a:r>
            <a:endParaRPr lang="x-none" altLang="en-US" sz="1400">
              <a:solidFill>
                <a:schemeClr val="bg1"/>
              </a:solidFill>
            </a:endParaRPr>
          </a:p>
        </p:txBody>
      </p:sp>
      <p:cxnSp>
        <p:nvCxnSpPr>
          <p:cNvPr id="406" name="Straight Arrow Connector 405"/>
          <p:cNvCxnSpPr/>
          <p:nvPr/>
        </p:nvCxnSpPr>
        <p:spPr>
          <a:xfrm>
            <a:off x="9111615" y="1223645"/>
            <a:ext cx="92075" cy="249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 flipH="true">
            <a:off x="9605010" y="1825625"/>
            <a:ext cx="242570" cy="2159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 flipH="true">
            <a:off x="9768205" y="1831340"/>
            <a:ext cx="70485" cy="3562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" name="Text Box 409"/>
          <p:cNvSpPr txBox="true"/>
          <p:nvPr/>
        </p:nvSpPr>
        <p:spPr>
          <a:xfrm>
            <a:off x="8228965" y="1081405"/>
            <a:ext cx="3726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/>
              <a:t>A 9.6 MeV solar neutrino event</a:t>
            </a:r>
            <a:endParaRPr lang="x-none" altLang="en-US"/>
          </a:p>
        </p:txBody>
      </p:sp>
      <p:sp>
        <p:nvSpPr>
          <p:cNvPr id="6" name="Text Box 5"/>
          <p:cNvSpPr txBox="true"/>
          <p:nvPr/>
        </p:nvSpPr>
        <p:spPr>
          <a:xfrm>
            <a:off x="626745" y="5194300"/>
            <a:ext cx="46545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CA">
                <a:sym typeface="+mn-ea"/>
              </a:rPr>
              <a:t>An event is recorded every time when enough PMTs are triggered</a:t>
            </a:r>
            <a:r>
              <a:rPr lang="en-US" altLang="x-none">
                <a:sym typeface="+mn-ea"/>
              </a:rPr>
              <a:t>.</a:t>
            </a:r>
            <a:endParaRPr lang="x-none" altLang="en-CA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x-none" altLang="en-CA">
                <a:sym typeface="+mn-ea"/>
              </a:rPr>
              <a:t>Hit time and charge are </a:t>
            </a:r>
            <a:r>
              <a:rPr lang="en-US" altLang="x-none">
                <a:sym typeface="+mn-ea"/>
              </a:rPr>
              <a:t>then </a:t>
            </a:r>
            <a:r>
              <a:rPr lang="x-none" altLang="en-CA">
                <a:sym typeface="+mn-ea"/>
              </a:rPr>
              <a:t>recorded</a:t>
            </a:r>
            <a:r>
              <a:rPr lang="en-US" altLang="x-none">
                <a:sym typeface="+mn-ea"/>
              </a:rPr>
              <a:t>.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07340" y="1071245"/>
            <a:ext cx="7798580" cy="3569970"/>
            <a:chOff x="255" y="2594"/>
            <a:chExt cx="10826" cy="4955"/>
          </a:xfrm>
        </p:grpSpPr>
        <p:pic>
          <p:nvPicPr>
            <p:cNvPr id="8" name="Picture 7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" y="2608"/>
              <a:ext cx="1650" cy="156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1032" y="2594"/>
              <a:ext cx="10049" cy="4955"/>
              <a:chOff x="1032" y="2594"/>
              <a:chExt cx="10049" cy="4955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055" y="2594"/>
                <a:ext cx="4870" cy="4955"/>
                <a:chOff x="1980" y="3070"/>
                <a:chExt cx="5641" cy="5657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980" y="3070"/>
                  <a:ext cx="5641" cy="5657"/>
                  <a:chOff x="1980" y="3070"/>
                  <a:chExt cx="5641" cy="5657"/>
                </a:xfrm>
              </p:grpSpPr>
              <p:grpSp>
                <p:nvGrpSpPr>
                  <p:cNvPr id="12" name="Group 11"/>
                  <p:cNvGrpSpPr/>
                  <p:nvPr/>
                </p:nvGrpSpPr>
                <p:grpSpPr>
                  <a:xfrm rot="0">
                    <a:off x="1980" y="3070"/>
                    <a:ext cx="5641" cy="5657"/>
                    <a:chOff x="6072" y="3070"/>
                    <a:chExt cx="7515" cy="7536"/>
                  </a:xfrm>
                </p:grpSpPr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6072" y="3091"/>
                      <a:ext cx="7515" cy="7515"/>
                      <a:chOff x="10719" y="2770"/>
                      <a:chExt cx="7515" cy="7515"/>
                    </a:xfrm>
                  </p:grpSpPr>
                  <p:sp>
                    <p:nvSpPr>
                      <p:cNvPr id="14" name="Oval 13"/>
                      <p:cNvSpPr/>
                      <p:nvPr/>
                    </p:nvSpPr>
                    <p:spPr>
                      <a:xfrm>
                        <a:off x="10719" y="2770"/>
                        <a:ext cx="7515" cy="751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 rot="9480000">
                        <a:off x="12970" y="2997"/>
                        <a:ext cx="549" cy="555"/>
                        <a:chOff x="6020" y="4865"/>
                        <a:chExt cx="929" cy="1243"/>
                      </a:xfrm>
                    </p:grpSpPr>
                    <p:sp>
                      <p:nvSpPr>
                        <p:cNvPr id="16" name="Rectangle 1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17" name="Oval 1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18" name="Rectangle 17"/>
                        <p:cNvSpPr/>
                        <p:nvPr/>
                      </p:nvSpPr>
                      <p:spPr>
                        <a:xfrm>
                          <a:off x="6227" y="5748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19" name="Group 18"/>
                      <p:cNvGrpSpPr/>
                      <p:nvPr/>
                    </p:nvGrpSpPr>
                    <p:grpSpPr>
                      <a:xfrm rot="2100000">
                        <a:off x="12280" y="906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20" name="Rectangle 1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1" name="Oval 2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2" name="Rectangle 2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23" name="Group 22"/>
                      <p:cNvGrpSpPr/>
                      <p:nvPr/>
                    </p:nvGrpSpPr>
                    <p:grpSpPr>
                      <a:xfrm rot="5400000">
                        <a:off x="10749" y="622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24" name="Rectangle 2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5" name="Oval 2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27" name="Group 26"/>
                      <p:cNvGrpSpPr/>
                      <p:nvPr/>
                    </p:nvGrpSpPr>
                    <p:grpSpPr>
                      <a:xfrm rot="4500000">
                        <a:off x="10829" y="690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28" name="Rectangle 2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9" name="Oval 2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0" name="Rectangle 2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31" name="Group 30"/>
                      <p:cNvGrpSpPr/>
                      <p:nvPr/>
                    </p:nvGrpSpPr>
                    <p:grpSpPr>
                      <a:xfrm rot="4020000">
                        <a:off x="11027" y="754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2" name="Rectangle 3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3" name="Oval 3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4" name="Rectangle 3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35" name="Group 34"/>
                      <p:cNvGrpSpPr/>
                      <p:nvPr/>
                    </p:nvGrpSpPr>
                    <p:grpSpPr>
                      <a:xfrm rot="3420000">
                        <a:off x="11348" y="813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6" name="Rectangle 3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7" name="Oval 3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8" name="Rectangle 3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39" name="Group 38"/>
                      <p:cNvGrpSpPr/>
                      <p:nvPr/>
                    </p:nvGrpSpPr>
                    <p:grpSpPr>
                      <a:xfrm rot="2760000">
                        <a:off x="11787" y="865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40" name="Rectangle 3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41" name="Oval 4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42" name="Rectangle 4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43" name="Group 42"/>
                      <p:cNvGrpSpPr/>
                      <p:nvPr/>
                    </p:nvGrpSpPr>
                    <p:grpSpPr>
                      <a:xfrm rot="8640000">
                        <a:off x="12357" y="3301"/>
                        <a:ext cx="549" cy="579"/>
                        <a:chOff x="6020" y="4865"/>
                        <a:chExt cx="929" cy="1279"/>
                      </a:xfrm>
                    </p:grpSpPr>
                    <p:sp>
                      <p:nvSpPr>
                        <p:cNvPr id="44" name="Rectangle 4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45" name="Oval 4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46" name="Rectangle 45"/>
                        <p:cNvSpPr/>
                        <p:nvPr/>
                      </p:nvSpPr>
                      <p:spPr>
                        <a:xfrm>
                          <a:off x="6215" y="5784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47" name="Group 46"/>
                      <p:cNvGrpSpPr/>
                      <p:nvPr/>
                    </p:nvGrpSpPr>
                    <p:grpSpPr>
                      <a:xfrm rot="8160000">
                        <a:off x="11816" y="372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48" name="Rectangle 4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49" name="Oval 4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50" name="Rectangle 4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51" name="Group 50"/>
                      <p:cNvGrpSpPr/>
                      <p:nvPr/>
                    </p:nvGrpSpPr>
                    <p:grpSpPr>
                      <a:xfrm rot="7500000">
                        <a:off x="11365" y="4299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52" name="Rectangle 5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53" name="Oval 5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54" name="Rectangle 5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55" name="Group 54"/>
                      <p:cNvGrpSpPr/>
                      <p:nvPr/>
                    </p:nvGrpSpPr>
                    <p:grpSpPr>
                      <a:xfrm rot="6900000">
                        <a:off x="11015" y="490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56" name="Rectangle 5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57" name="Oval 5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58" name="Rectangle 5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59" name="Group 58"/>
                      <p:cNvGrpSpPr/>
                      <p:nvPr/>
                    </p:nvGrpSpPr>
                    <p:grpSpPr>
                      <a:xfrm rot="6000000">
                        <a:off x="10801" y="5581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60" name="Rectangle 5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61" name="Oval 6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62" name="Rectangle 6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 rot="0">
                        <a:off x="14216" y="967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64" name="Rectangle 6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65" name="Oval 6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66" name="Rectangle 6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67" name="Group 66"/>
                      <p:cNvGrpSpPr/>
                      <p:nvPr/>
                    </p:nvGrpSpPr>
                    <p:grpSpPr>
                      <a:xfrm rot="1440000">
                        <a:off x="12888" y="938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68" name="Rectangle 6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69" name="Oval 6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0" name="Rectangle 6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71" name="Group 70"/>
                      <p:cNvGrpSpPr/>
                      <p:nvPr/>
                    </p:nvGrpSpPr>
                    <p:grpSpPr>
                      <a:xfrm rot="780000">
                        <a:off x="13522" y="9588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72" name="Rectangle 7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3" name="Oval 7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4" name="Rectangle 7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75" name="Group 74"/>
                      <p:cNvGrpSpPr/>
                      <p:nvPr/>
                    </p:nvGrpSpPr>
                    <p:grpSpPr>
                      <a:xfrm flipH="true">
                        <a:off x="14883" y="2972"/>
                        <a:ext cx="3351" cy="7250"/>
                        <a:chOff x="6716" y="3162"/>
                        <a:chExt cx="3351" cy="7250"/>
                      </a:xfrm>
                    </p:grpSpPr>
                    <p:grpSp>
                      <p:nvGrpSpPr>
                        <p:cNvPr id="76" name="Group 75"/>
                        <p:cNvGrpSpPr/>
                        <p:nvPr/>
                      </p:nvGrpSpPr>
                      <p:grpSpPr>
                        <a:xfrm rot="9480000">
                          <a:off x="8958" y="316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78" name="Oval 7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80" name="Group 79"/>
                        <p:cNvGrpSpPr/>
                        <p:nvPr/>
                      </p:nvGrpSpPr>
                      <p:grpSpPr>
                        <a:xfrm rot="2100000">
                          <a:off x="8277" y="9282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82" name="Oval 8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84" name="Group 83"/>
                        <p:cNvGrpSpPr/>
                        <p:nvPr/>
                      </p:nvGrpSpPr>
                      <p:grpSpPr>
                        <a:xfrm rot="5400000">
                          <a:off x="6746" y="643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86" name="Oval 8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88" name="Group 87"/>
                        <p:cNvGrpSpPr/>
                        <p:nvPr/>
                      </p:nvGrpSpPr>
                      <p:grpSpPr>
                        <a:xfrm rot="4500000">
                          <a:off x="6826" y="711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90" name="Oval 8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92" name="Group 91"/>
                        <p:cNvGrpSpPr/>
                        <p:nvPr/>
                      </p:nvGrpSpPr>
                      <p:grpSpPr>
                        <a:xfrm rot="4020000">
                          <a:off x="7024" y="7763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3" name="Rectangle 9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94" name="Oval 9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96" name="Group 95"/>
                        <p:cNvGrpSpPr/>
                        <p:nvPr/>
                      </p:nvGrpSpPr>
                      <p:grpSpPr>
                        <a:xfrm rot="3420000">
                          <a:off x="7345" y="83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98" name="Oval 9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100" name="Group 99"/>
                        <p:cNvGrpSpPr/>
                        <p:nvPr/>
                      </p:nvGrpSpPr>
                      <p:grpSpPr>
                        <a:xfrm rot="2760000">
                          <a:off x="7784" y="88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02" name="Oval 10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104" name="Group 103"/>
                        <p:cNvGrpSpPr/>
                        <p:nvPr/>
                      </p:nvGrpSpPr>
                      <p:grpSpPr>
                        <a:xfrm rot="8640000">
                          <a:off x="8343" y="3483"/>
                          <a:ext cx="548" cy="617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06" name="Oval 10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108" name="Group 107"/>
                        <p:cNvGrpSpPr/>
                        <p:nvPr/>
                      </p:nvGrpSpPr>
                      <p:grpSpPr>
                        <a:xfrm rot="8160000">
                          <a:off x="7813" y="394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09" name="Rectangle 10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10" name="Oval 10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11" name="Rectangle 11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112" name="Group 111"/>
                        <p:cNvGrpSpPr/>
                        <p:nvPr/>
                      </p:nvGrpSpPr>
                      <p:grpSpPr>
                        <a:xfrm rot="7500000">
                          <a:off x="7362" y="4515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13" name="Rectangle 112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14" name="Oval 113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116" name="Group 115"/>
                        <p:cNvGrpSpPr/>
                        <p:nvPr/>
                      </p:nvGrpSpPr>
                      <p:grpSpPr>
                        <a:xfrm rot="6900000">
                          <a:off x="7012" y="51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18" name="Oval 117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120" name="Group 119"/>
                        <p:cNvGrpSpPr/>
                        <p:nvPr/>
                      </p:nvGrpSpPr>
                      <p:grpSpPr>
                        <a:xfrm rot="6000000">
                          <a:off x="6798" y="579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22" name="Oval 121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124" name="Group 123"/>
                        <p:cNvGrpSpPr/>
                        <p:nvPr/>
                      </p:nvGrpSpPr>
                      <p:grpSpPr>
                        <a:xfrm rot="1440000">
                          <a:off x="8885" y="96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5" name="Rectangle 124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26" name="Oval 125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27" name="Rectangle 126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128" name="Group 127"/>
                        <p:cNvGrpSpPr/>
                        <p:nvPr/>
                      </p:nvGrpSpPr>
                      <p:grpSpPr>
                        <a:xfrm rot="780000">
                          <a:off x="9519" y="980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30" name="Oval 129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32" name="Group 131"/>
                    <p:cNvGrpSpPr/>
                    <p:nvPr/>
                  </p:nvGrpSpPr>
                  <p:grpSpPr>
                    <a:xfrm rot="0">
                      <a:off x="7520" y="3070"/>
                      <a:ext cx="4623" cy="6194"/>
                      <a:chOff x="11915" y="1947"/>
                      <a:chExt cx="4865" cy="6516"/>
                    </a:xfrm>
                  </p:grpSpPr>
                  <p:sp>
                    <p:nvSpPr>
                      <p:cNvPr id="133" name="Oval 132"/>
                      <p:cNvSpPr/>
                      <p:nvPr/>
                    </p:nvSpPr>
                    <p:spPr>
                      <a:xfrm>
                        <a:off x="11915" y="3598"/>
                        <a:ext cx="4865" cy="486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134" name="Can 133"/>
                      <p:cNvSpPr/>
                      <p:nvPr/>
                    </p:nvSpPr>
                    <p:spPr>
                      <a:xfrm>
                        <a:off x="13991" y="1947"/>
                        <a:ext cx="736" cy="1757"/>
                      </a:xfrm>
                      <a:prstGeom prst="can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</p:grpSp>
              <p:cxnSp>
                <p:nvCxnSpPr>
                  <p:cNvPr id="135" name="Straight Arrow Connector 134"/>
                  <p:cNvCxnSpPr/>
                  <p:nvPr/>
                </p:nvCxnSpPr>
                <p:spPr>
                  <a:xfrm>
                    <a:off x="5018" y="5862"/>
                    <a:ext cx="1381" cy="6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/>
                  <p:cNvCxnSpPr>
                    <a:stCxn id="139" idx="4"/>
                    <a:endCxn id="138" idx="0"/>
                  </p:cNvCxnSpPr>
                  <p:nvPr/>
                </p:nvCxnSpPr>
                <p:spPr>
                  <a:xfrm flipV="true">
                    <a:off x="5084" y="4687"/>
                    <a:ext cx="1853" cy="1137"/>
                  </a:xfrm>
                  <a:prstGeom prst="straightConnector1">
                    <a:avLst/>
                  </a:prstGeom>
                  <a:ln w="25400">
                    <a:solidFill>
                      <a:srgbClr val="7030A0"/>
                    </a:solidFill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/>
                  <p:cNvCxnSpPr>
                    <a:endCxn id="94" idx="4"/>
                  </p:cNvCxnSpPr>
                  <p:nvPr/>
                </p:nvCxnSpPr>
                <p:spPr>
                  <a:xfrm>
                    <a:off x="4949" y="5848"/>
                    <a:ext cx="2025" cy="982"/>
                  </a:xfrm>
                  <a:prstGeom prst="straightConnector1">
                    <a:avLst/>
                  </a:prstGeom>
                  <a:ln w="25400">
                    <a:solidFill>
                      <a:srgbClr val="7030A0"/>
                    </a:solidFill>
                    <a:tailEnd type="none" w="med" len="med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8" name="Oval 137"/>
                  <p:cNvSpPr/>
                  <p:nvPr/>
                </p:nvSpPr>
                <p:spPr>
                  <a:xfrm rot="21420000">
                    <a:off x="6695" y="4686"/>
                    <a:ext cx="597" cy="2155"/>
                  </a:xfrm>
                  <a:prstGeom prst="ellipse">
                    <a:avLst/>
                  </a:prstGeom>
                  <a:noFill/>
                  <a:ln w="28575" cmpd="sng">
                    <a:solidFill>
                      <a:srgbClr val="7030A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/>
                  </a:p>
                </p:txBody>
              </p:sp>
            </p:grpSp>
            <p:sp>
              <p:nvSpPr>
                <p:cNvPr id="139" name="5-Point Star 138"/>
                <p:cNvSpPr/>
                <p:nvPr/>
              </p:nvSpPr>
              <p:spPr>
                <a:xfrm>
                  <a:off x="4738" y="5692"/>
                  <a:ext cx="346" cy="346"/>
                </a:xfrm>
                <a:prstGeom prst="star5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140" name="Text Box 139"/>
              <p:cNvSpPr txBox="true"/>
              <p:nvPr/>
            </p:nvSpPr>
            <p:spPr>
              <a:xfrm>
                <a:off x="2027" y="3406"/>
                <a:ext cx="429" cy="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400">
                    <a:latin typeface="Latin Modern Math" panose="02000503000000000000" charset="0"/>
                    <a:ea typeface="Latin Modern Math" panose="02000503000000000000" charset="0"/>
                  </a:rPr>
                  <a:t>ν</a:t>
                </a:r>
                <a:endParaRPr lang="en-US" sz="1400">
                  <a:latin typeface="Latin Modern Math" panose="02000503000000000000" charset="0"/>
                  <a:ea typeface="Latin Modern Math" panose="02000503000000000000" charset="0"/>
                </a:endParaRPr>
              </a:p>
            </p:txBody>
          </p:sp>
          <p:sp>
            <p:nvSpPr>
              <p:cNvPr id="141" name="Text Box 140"/>
              <p:cNvSpPr txBox="true"/>
              <p:nvPr/>
            </p:nvSpPr>
            <p:spPr>
              <a:xfrm>
                <a:off x="6267" y="4706"/>
                <a:ext cx="678" cy="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en-US" sz="1400">
                    <a:latin typeface="Arial" panose="020B0604020202020204" pitchFamily="34" charset="0"/>
                    <a:ea typeface="Latin Modern Math" panose="02000503000000000000" charset="0"/>
                    <a:cs typeface="Arial" panose="020B0604020202020204" pitchFamily="34" charset="0"/>
                  </a:rPr>
                  <a:t>e</a:t>
                </a:r>
                <a:r>
                  <a:rPr lang="en-US" altLang="en-US" sz="1400" baseline="30000">
                    <a:latin typeface="Latin Modern Math" panose="02000503000000000000" charset="0"/>
                    <a:ea typeface="Latin Modern Math" panose="02000503000000000000" charset="0"/>
                  </a:rPr>
                  <a:t>-</a:t>
                </a:r>
                <a:endParaRPr lang="en-US" altLang="en-US" sz="1400" baseline="30000">
                  <a:latin typeface="Latin Modern Math" panose="02000503000000000000" charset="0"/>
                  <a:ea typeface="Latin Modern Math" panose="02000503000000000000" charset="0"/>
                </a:endParaRPr>
              </a:p>
            </p:txBody>
          </p:sp>
          <p:sp>
            <p:nvSpPr>
              <p:cNvPr id="142" name="Text Box 141"/>
              <p:cNvSpPr txBox="true"/>
              <p:nvPr/>
            </p:nvSpPr>
            <p:spPr>
              <a:xfrm>
                <a:off x="8148" y="3249"/>
                <a:ext cx="2933" cy="8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x-none" altLang="en-US">
                    <a:latin typeface="Latin Modern Math" panose="02000503000000000000" charset="0"/>
                    <a:ea typeface="Latin Modern Math" panose="02000503000000000000" charset="0"/>
                    <a:sym typeface="+mn-ea"/>
                  </a:rPr>
                  <a:t>ν</a:t>
                </a:r>
                <a:r>
                  <a:rPr lang="x-none" altLang="en-US" baseline="-25000">
                    <a:sym typeface="+mn-ea"/>
                  </a:rPr>
                  <a:t>e</a:t>
                </a:r>
                <a:r>
                  <a:rPr lang="x-none" altLang="en-US">
                    <a:sym typeface="+mn-ea"/>
                  </a:rPr>
                  <a:t> + e</a:t>
                </a:r>
                <a:r>
                  <a:rPr lang="x-none" altLang="en-US" baseline="30000">
                    <a:sym typeface="+mn-ea"/>
                  </a:rPr>
                  <a:t>-</a:t>
                </a:r>
                <a:r>
                  <a:rPr lang="x-none" altLang="en-US">
                    <a:sym typeface="+mn-ea"/>
                  </a:rPr>
                  <a:t> </a:t>
                </a:r>
                <a:r>
                  <a:rPr lang="x-none" altLang="en-US">
                    <a:latin typeface="Latin Modern Math" panose="02000503000000000000" charset="0"/>
                    <a:ea typeface="Latin Modern Math" panose="02000503000000000000" charset="0"/>
                    <a:sym typeface="+mn-ea"/>
                  </a:rPr>
                  <a:t>→ ν</a:t>
                </a:r>
                <a:r>
                  <a:rPr lang="x-none" altLang="en-US" baseline="-25000">
                    <a:sym typeface="+mn-ea"/>
                  </a:rPr>
                  <a:t>e </a:t>
                </a:r>
                <a:r>
                  <a:rPr lang="x-none" altLang="en-US">
                    <a:sym typeface="+mn-ea"/>
                  </a:rPr>
                  <a:t>+ e</a:t>
                </a:r>
                <a:r>
                  <a:rPr lang="x-none" altLang="en-US" baseline="30000">
                    <a:sym typeface="+mn-ea"/>
                  </a:rPr>
                  <a:t>-</a:t>
                </a:r>
                <a:endParaRPr lang="x-none" altLang="en-US" baseline="30000"/>
              </a:p>
              <a:p>
                <a:pPr algn="l"/>
                <a:r>
                  <a:rPr lang="x-none" altLang="en-US">
                    <a:latin typeface="Latin Modern Math" panose="02000503000000000000" charset="0"/>
                    <a:ea typeface="Latin Modern Math" panose="02000503000000000000" charset="0"/>
                    <a:sym typeface="+mn-ea"/>
                  </a:rPr>
                  <a:t>ν</a:t>
                </a:r>
                <a:r>
                  <a:rPr lang="x-none" altLang="en-US" baseline="-25000">
                    <a:sym typeface="+mn-ea"/>
                  </a:rPr>
                  <a:t>x</a:t>
                </a:r>
                <a:r>
                  <a:rPr lang="x-none" altLang="en-US">
                    <a:sym typeface="+mn-ea"/>
                  </a:rPr>
                  <a:t> + e</a:t>
                </a:r>
                <a:r>
                  <a:rPr lang="x-none" altLang="en-US" baseline="30000">
                    <a:sym typeface="+mn-ea"/>
                  </a:rPr>
                  <a:t>-</a:t>
                </a:r>
                <a:r>
                  <a:rPr lang="x-none" altLang="en-US">
                    <a:sym typeface="+mn-ea"/>
                  </a:rPr>
                  <a:t> </a:t>
                </a:r>
                <a:r>
                  <a:rPr lang="x-none" altLang="en-US">
                    <a:latin typeface="Latin Modern Math" panose="02000503000000000000" charset="0"/>
                    <a:ea typeface="Latin Modern Math" panose="02000503000000000000" charset="0"/>
                    <a:sym typeface="+mn-ea"/>
                  </a:rPr>
                  <a:t>→ ν</a:t>
                </a:r>
                <a:r>
                  <a:rPr lang="x-none" altLang="en-US" baseline="-25000">
                    <a:sym typeface="+mn-ea"/>
                  </a:rPr>
                  <a:t>x </a:t>
                </a:r>
                <a:r>
                  <a:rPr lang="x-none" altLang="en-US">
                    <a:sym typeface="+mn-ea"/>
                  </a:rPr>
                  <a:t>+ e</a:t>
                </a:r>
                <a:r>
                  <a:rPr lang="x-none" altLang="en-US" baseline="30000">
                    <a:sym typeface="+mn-ea"/>
                  </a:rPr>
                  <a:t>-</a:t>
                </a:r>
                <a:endParaRPr lang="en-US"/>
              </a:p>
            </p:txBody>
          </p:sp>
          <p:sp>
            <p:nvSpPr>
              <p:cNvPr id="143" name="Heart 142"/>
              <p:cNvSpPr/>
              <p:nvPr/>
            </p:nvSpPr>
            <p:spPr>
              <a:xfrm>
                <a:off x="1032" y="3397"/>
                <a:ext cx="267" cy="229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cxnSp>
            <p:nvCxnSpPr>
              <p:cNvPr id="144" name="Straight Connector 143"/>
              <p:cNvCxnSpPr/>
              <p:nvPr/>
            </p:nvCxnSpPr>
            <p:spPr>
              <a:xfrm>
                <a:off x="1171" y="3488"/>
                <a:ext cx="4284" cy="1525"/>
              </a:xfrm>
              <a:prstGeom prst="line">
                <a:avLst/>
              </a:prstGeom>
              <a:ln w="25400">
                <a:solidFill>
                  <a:srgbClr val="11494A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Text Box 144"/>
              <p:cNvSpPr txBox="true"/>
              <p:nvPr/>
            </p:nvSpPr>
            <p:spPr>
              <a:xfrm rot="19680000">
                <a:off x="5446" y="4269"/>
                <a:ext cx="1418" cy="42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x-none" altLang="en-US" sz="1400">
                    <a:solidFill>
                      <a:srgbClr val="7030A0"/>
                    </a:solidFill>
                    <a:sym typeface="+mn-ea"/>
                  </a:rPr>
                  <a:t>photons</a:t>
                </a:r>
                <a:endParaRPr lang="x-none" altLang="en-US" sz="1400">
                  <a:solidFill>
                    <a:srgbClr val="7030A0"/>
                  </a:solidFill>
                  <a:sym typeface="+mn-ea"/>
                </a:endParaRPr>
              </a:p>
            </p:txBody>
          </p:sp>
        </p:grpSp>
      </p:grpSp>
      <p:pic>
        <p:nvPicPr>
          <p:cNvPr id="146" name="Picture 14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75" y="3695700"/>
            <a:ext cx="1122772" cy="1371600"/>
          </a:xfrm>
          <a:prstGeom prst="rect">
            <a:avLst/>
          </a:prstGeom>
        </p:spPr>
      </p:pic>
      <p:sp>
        <p:nvSpPr>
          <p:cNvPr id="147" name="Text Box 146"/>
          <p:cNvSpPr txBox="true"/>
          <p:nvPr/>
        </p:nvSpPr>
        <p:spPr>
          <a:xfrm>
            <a:off x="6007100" y="1104900"/>
            <a:ext cx="1898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elastic scattering</a:t>
            </a:r>
            <a:endParaRPr lang="en-US" altLang="en-US"/>
          </a:p>
        </p:txBody>
      </p:sp>
      <p:sp>
        <p:nvSpPr>
          <p:cNvPr id="149" name="Text Box 148"/>
          <p:cNvSpPr txBox="true"/>
          <p:nvPr/>
        </p:nvSpPr>
        <p:spPr>
          <a:xfrm>
            <a:off x="464185" y="43180"/>
            <a:ext cx="107759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" altLang="x-none" sz="3200" b="1">
                <a:solidFill>
                  <a:schemeClr val="tx1"/>
                </a:solidFill>
              </a:rPr>
              <a:t>Solar Neutrino Detection in</a:t>
            </a:r>
            <a:r>
              <a:rPr lang="x-none" altLang="en-US" sz="3200" b="1">
                <a:solidFill>
                  <a:schemeClr val="tx1"/>
                </a:solidFill>
              </a:rPr>
              <a:t> </a:t>
            </a:r>
            <a:r>
              <a:rPr lang="en-US" sz="3200" b="1">
                <a:solidFill>
                  <a:schemeClr val="tx1"/>
                </a:solidFill>
              </a:rPr>
              <a:t>SNO+ </a:t>
            </a:r>
            <a:r>
              <a:rPr lang="" altLang="x-none" sz="3200" b="1">
                <a:solidFill>
                  <a:schemeClr val="tx1"/>
                </a:solidFill>
              </a:rPr>
              <a:t>Water Phase</a:t>
            </a:r>
            <a:endParaRPr lang="" altLang="x-none" sz="3200" b="1">
              <a:solidFill>
                <a:schemeClr val="tx1"/>
              </a:solidFill>
            </a:endParaRPr>
          </a:p>
        </p:txBody>
      </p:sp>
      <p:pic>
        <p:nvPicPr>
          <p:cNvPr id="150" name="Picture 14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355" y="2199005"/>
            <a:ext cx="1550331" cy="109728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475" y="3686810"/>
            <a:ext cx="1079221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Rounded Rectangle 17"/>
          <p:cNvSpPr/>
          <p:nvPr/>
        </p:nvSpPr>
        <p:spPr>
          <a:xfrm>
            <a:off x="7988935" y="764540"/>
            <a:ext cx="3618230" cy="60388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81635" y="751840"/>
            <a:ext cx="3618230" cy="60388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-171132"/>
            <a:ext cx="10972800" cy="1143000"/>
          </a:xfrm>
        </p:spPr>
        <p:txBody>
          <a:bodyPr/>
          <a:p>
            <a:r>
              <a:rPr lang="" altLang="en-US" sz="3200" b="1">
                <a:effectLst/>
              </a:rPr>
              <a:t>Reconstruction Method</a:t>
            </a:r>
            <a:endParaRPr lang="" altLang="en-US" sz="3200" b="1">
              <a:effectLst/>
            </a:endParaRPr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300210" y="638302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Group 4"/>
          <p:cNvGrpSpPr>
            <a:grpSpLocks noChangeAspect="true"/>
          </p:cNvGrpSpPr>
          <p:nvPr/>
        </p:nvGrpSpPr>
        <p:grpSpPr>
          <a:xfrm>
            <a:off x="609600" y="882650"/>
            <a:ext cx="3191574" cy="3200400"/>
            <a:chOff x="8476" y="1983"/>
            <a:chExt cx="5641" cy="5657"/>
          </a:xfrm>
        </p:grpSpPr>
        <p:grpSp>
          <p:nvGrpSpPr>
            <p:cNvPr id="355" name="Group 354"/>
            <p:cNvGrpSpPr/>
            <p:nvPr/>
          </p:nvGrpSpPr>
          <p:grpSpPr>
            <a:xfrm>
              <a:off x="8476" y="1983"/>
              <a:ext cx="5641" cy="5657"/>
              <a:chOff x="11236" y="2433"/>
              <a:chExt cx="7515" cy="7536"/>
            </a:xfrm>
          </p:grpSpPr>
          <p:grpSp>
            <p:nvGrpSpPr>
              <p:cNvPr id="353" name="Group 352"/>
              <p:cNvGrpSpPr/>
              <p:nvPr/>
            </p:nvGrpSpPr>
            <p:grpSpPr>
              <a:xfrm>
                <a:off x="11236" y="2433"/>
                <a:ext cx="7515" cy="7536"/>
                <a:chOff x="10719" y="2749"/>
                <a:chExt cx="7515" cy="7536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10719" y="2770"/>
                  <a:ext cx="7515" cy="7515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endParaRPr lang="en-US" sz="1350"/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 rot="0">
                  <a:off x="12179" y="2749"/>
                  <a:ext cx="4623" cy="6194"/>
                  <a:chOff x="11915" y="1947"/>
                  <a:chExt cx="4865" cy="6516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11915" y="3598"/>
                    <a:ext cx="4865" cy="4865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4" name="Can 13"/>
                  <p:cNvSpPr/>
                  <p:nvPr/>
                </p:nvSpPr>
                <p:spPr>
                  <a:xfrm>
                    <a:off x="13991" y="1947"/>
                    <a:ext cx="736" cy="1757"/>
                  </a:xfrm>
                  <a:prstGeom prst="can">
                    <a:avLst/>
                  </a:prstGeom>
                  <a:solidFill>
                    <a:schemeClr val="accent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35" name="Group 34"/>
                <p:cNvGrpSpPr/>
                <p:nvPr/>
              </p:nvGrpSpPr>
              <p:grpSpPr>
                <a:xfrm rot="9480000">
                  <a:off x="12970" y="2997"/>
                  <a:ext cx="549" cy="555"/>
                  <a:chOff x="6020" y="4865"/>
                  <a:chExt cx="929" cy="1243"/>
                </a:xfrm>
              </p:grpSpPr>
              <p:sp>
                <p:nvSpPr>
                  <p:cNvPr id="33" name="Rectangle 32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6227" y="5748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sp>
              <p:nvSpPr>
                <p:cNvPr id="48" name="Text Box 47"/>
                <p:cNvSpPr txBox="true"/>
                <p:nvPr/>
              </p:nvSpPr>
              <p:spPr>
                <a:xfrm>
                  <a:off x="15297" y="5765"/>
                  <a:ext cx="1855" cy="7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 sz="1400">
                      <a:solidFill>
                        <a:srgbClr val="FF0000"/>
                      </a:solidFill>
                    </a:rPr>
                    <a:t>event</a:t>
                  </a:r>
                  <a:endParaRPr lang="en-US" altLang="en-US" sz="140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36" name="Group 35"/>
                <p:cNvGrpSpPr/>
                <p:nvPr/>
              </p:nvGrpSpPr>
              <p:grpSpPr>
                <a:xfrm rot="2100000">
                  <a:off x="12280" y="9066"/>
                  <a:ext cx="548" cy="608"/>
                  <a:chOff x="6020" y="4865"/>
                  <a:chExt cx="928" cy="1362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 rot="5400000">
                  <a:off x="10749" y="6221"/>
                  <a:ext cx="548" cy="608"/>
                  <a:chOff x="6020" y="4865"/>
                  <a:chExt cx="928" cy="1362"/>
                </a:xfrm>
              </p:grpSpPr>
              <p:sp>
                <p:nvSpPr>
                  <p:cNvPr id="45" name="Rectangle 44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 rot="4500000">
                  <a:off x="10829" y="6900"/>
                  <a:ext cx="548" cy="608"/>
                  <a:chOff x="6020" y="4865"/>
                  <a:chExt cx="928" cy="1362"/>
                </a:xfrm>
              </p:grpSpPr>
              <p:sp>
                <p:nvSpPr>
                  <p:cNvPr id="61" name="Rectangle 60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64" name="Group 63"/>
                <p:cNvGrpSpPr/>
                <p:nvPr/>
              </p:nvGrpSpPr>
              <p:grpSpPr>
                <a:xfrm rot="4020000">
                  <a:off x="11027" y="7547"/>
                  <a:ext cx="548" cy="608"/>
                  <a:chOff x="6020" y="4865"/>
                  <a:chExt cx="928" cy="1362"/>
                </a:xfrm>
              </p:grpSpPr>
              <p:sp>
                <p:nvSpPr>
                  <p:cNvPr id="65" name="Rectangle 64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 rot="3420000">
                  <a:off x="11348" y="8134"/>
                  <a:ext cx="548" cy="608"/>
                  <a:chOff x="6020" y="4865"/>
                  <a:chExt cx="928" cy="1362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72" name="Group 71"/>
                <p:cNvGrpSpPr/>
                <p:nvPr/>
              </p:nvGrpSpPr>
              <p:grpSpPr>
                <a:xfrm rot="2760000">
                  <a:off x="11787" y="8650"/>
                  <a:ext cx="548" cy="608"/>
                  <a:chOff x="6020" y="4865"/>
                  <a:chExt cx="928" cy="1362"/>
                </a:xfrm>
              </p:grpSpPr>
              <p:sp>
                <p:nvSpPr>
                  <p:cNvPr id="73" name="Rectangle 72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99" name="Group 98"/>
                <p:cNvGrpSpPr/>
                <p:nvPr/>
              </p:nvGrpSpPr>
              <p:grpSpPr>
                <a:xfrm rot="8640000">
                  <a:off x="12359" y="3308"/>
                  <a:ext cx="549" cy="572"/>
                  <a:chOff x="6020" y="4865"/>
                  <a:chExt cx="929" cy="1263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6188" y="5768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103" name="Group 102"/>
                <p:cNvGrpSpPr/>
                <p:nvPr/>
              </p:nvGrpSpPr>
              <p:grpSpPr>
                <a:xfrm rot="8160000">
                  <a:off x="11816" y="3724"/>
                  <a:ext cx="548" cy="608"/>
                  <a:chOff x="6020" y="4865"/>
                  <a:chExt cx="928" cy="1362"/>
                </a:xfrm>
              </p:grpSpPr>
              <p:sp>
                <p:nvSpPr>
                  <p:cNvPr id="104" name="Rectangle 103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05" name="Oval 104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107" name="Group 106"/>
                <p:cNvGrpSpPr/>
                <p:nvPr/>
              </p:nvGrpSpPr>
              <p:grpSpPr>
                <a:xfrm rot="7500000">
                  <a:off x="11365" y="4299"/>
                  <a:ext cx="548" cy="608"/>
                  <a:chOff x="6020" y="4865"/>
                  <a:chExt cx="928" cy="1362"/>
                </a:xfrm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111" name="Group 110"/>
                <p:cNvGrpSpPr/>
                <p:nvPr/>
              </p:nvGrpSpPr>
              <p:grpSpPr>
                <a:xfrm rot="6900000">
                  <a:off x="11015" y="4908"/>
                  <a:ext cx="548" cy="608"/>
                  <a:chOff x="6020" y="4865"/>
                  <a:chExt cx="928" cy="1362"/>
                </a:xfrm>
              </p:grpSpPr>
              <p:sp>
                <p:nvSpPr>
                  <p:cNvPr id="112" name="Rectangle 111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115" name="Group 114"/>
                <p:cNvGrpSpPr/>
                <p:nvPr/>
              </p:nvGrpSpPr>
              <p:grpSpPr>
                <a:xfrm rot="6000000">
                  <a:off x="10801" y="5581"/>
                  <a:ext cx="548" cy="608"/>
                  <a:chOff x="6020" y="4865"/>
                  <a:chExt cx="928" cy="1362"/>
                </a:xfrm>
              </p:grpSpPr>
              <p:sp>
                <p:nvSpPr>
                  <p:cNvPr id="116" name="Rectangle 115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140" name="Group 139"/>
                <p:cNvGrpSpPr/>
                <p:nvPr/>
              </p:nvGrpSpPr>
              <p:grpSpPr>
                <a:xfrm rot="0">
                  <a:off x="14216" y="9677"/>
                  <a:ext cx="548" cy="608"/>
                  <a:chOff x="6020" y="4865"/>
                  <a:chExt cx="928" cy="1362"/>
                </a:xfrm>
              </p:grpSpPr>
              <p:sp>
                <p:nvSpPr>
                  <p:cNvPr id="141" name="Rectangle 140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42" name="Oval 141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43" name="Rectangle 142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168" name="Group 167"/>
                <p:cNvGrpSpPr/>
                <p:nvPr/>
              </p:nvGrpSpPr>
              <p:grpSpPr>
                <a:xfrm rot="1440000">
                  <a:off x="12888" y="9384"/>
                  <a:ext cx="548" cy="608"/>
                  <a:chOff x="6020" y="4865"/>
                  <a:chExt cx="928" cy="1362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71" name="Rectangle 170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172" name="Group 171"/>
                <p:cNvGrpSpPr/>
                <p:nvPr/>
              </p:nvGrpSpPr>
              <p:grpSpPr>
                <a:xfrm rot="780000">
                  <a:off x="13522" y="9588"/>
                  <a:ext cx="548" cy="608"/>
                  <a:chOff x="6020" y="4865"/>
                  <a:chExt cx="928" cy="1362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6321" y="5259"/>
                    <a:ext cx="327" cy="60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 rot="10800000">
                    <a:off x="6020" y="4865"/>
                    <a:ext cx="929" cy="56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16200000" scaled="false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  <p:sp>
                <p:nvSpPr>
                  <p:cNvPr id="175" name="Rectangle 174"/>
                  <p:cNvSpPr/>
                  <p:nvPr/>
                </p:nvSpPr>
                <p:spPr>
                  <a:xfrm>
                    <a:off x="6227" y="5867"/>
                    <a:ext cx="515" cy="36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 sz="1350"/>
                  </a:p>
                </p:txBody>
              </p:sp>
            </p:grpSp>
            <p:grpSp>
              <p:nvGrpSpPr>
                <p:cNvPr id="351" name="Group 350"/>
                <p:cNvGrpSpPr/>
                <p:nvPr/>
              </p:nvGrpSpPr>
              <p:grpSpPr>
                <a:xfrm flipH="true">
                  <a:off x="14883" y="2972"/>
                  <a:ext cx="3351" cy="7250"/>
                  <a:chOff x="6716" y="3162"/>
                  <a:chExt cx="3351" cy="7250"/>
                </a:xfrm>
              </p:grpSpPr>
              <p:grpSp>
                <p:nvGrpSpPr>
                  <p:cNvPr id="295" name="Group 294"/>
                  <p:cNvGrpSpPr/>
                  <p:nvPr/>
                </p:nvGrpSpPr>
                <p:grpSpPr>
                  <a:xfrm rot="9480000">
                    <a:off x="8958" y="3162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296" name="Rectangle 295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297" name="Oval 296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298" name="Rectangle 297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299" name="Group 298"/>
                  <p:cNvGrpSpPr/>
                  <p:nvPr/>
                </p:nvGrpSpPr>
                <p:grpSpPr>
                  <a:xfrm rot="2100000">
                    <a:off x="8277" y="9282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00" name="Rectangle 299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01" name="Oval 300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02" name="Rectangle 301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03" name="Group 302"/>
                  <p:cNvGrpSpPr/>
                  <p:nvPr/>
                </p:nvGrpSpPr>
                <p:grpSpPr>
                  <a:xfrm rot="5400000">
                    <a:off x="6746" y="6437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04" name="Rectangle 303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05" name="Oval 304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06" name="Rectangle 305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07" name="Group 306"/>
                  <p:cNvGrpSpPr/>
                  <p:nvPr/>
                </p:nvGrpSpPr>
                <p:grpSpPr>
                  <a:xfrm rot="4500000">
                    <a:off x="6826" y="7116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08" name="Rectangle 307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09" name="Oval 308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10" name="Rectangle 309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11" name="Group 310"/>
                  <p:cNvGrpSpPr/>
                  <p:nvPr/>
                </p:nvGrpSpPr>
                <p:grpSpPr>
                  <a:xfrm rot="4020000">
                    <a:off x="7024" y="7763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12" name="Rectangle 311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13" name="Oval 312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14" name="Rectangle 313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15" name="Group 314"/>
                  <p:cNvGrpSpPr/>
                  <p:nvPr/>
                </p:nvGrpSpPr>
                <p:grpSpPr>
                  <a:xfrm rot="3420000">
                    <a:off x="7345" y="8350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16" name="Rectangle 315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17" name="Oval 316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18" name="Rectangle 317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19" name="Group 318"/>
                  <p:cNvGrpSpPr/>
                  <p:nvPr/>
                </p:nvGrpSpPr>
                <p:grpSpPr>
                  <a:xfrm rot="2760000">
                    <a:off x="7784" y="8866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20" name="Rectangle 319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21" name="Oval 320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22" name="Rectangle 321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23" name="Group 322"/>
                  <p:cNvGrpSpPr/>
                  <p:nvPr/>
                </p:nvGrpSpPr>
                <p:grpSpPr>
                  <a:xfrm rot="8640000">
                    <a:off x="8343" y="3483"/>
                    <a:ext cx="548" cy="617"/>
                    <a:chOff x="6020" y="4865"/>
                    <a:chExt cx="928" cy="1362"/>
                  </a:xfrm>
                </p:grpSpPr>
                <p:sp>
                  <p:nvSpPr>
                    <p:cNvPr id="324" name="Rectangle 323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25" name="Oval 324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26" name="Rectangle 325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27" name="Group 326"/>
                  <p:cNvGrpSpPr/>
                  <p:nvPr/>
                </p:nvGrpSpPr>
                <p:grpSpPr>
                  <a:xfrm rot="8160000">
                    <a:off x="7813" y="3940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28" name="Rectangle 327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29" name="Oval 328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30" name="Rectangle 329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31" name="Group 330"/>
                  <p:cNvGrpSpPr/>
                  <p:nvPr/>
                </p:nvGrpSpPr>
                <p:grpSpPr>
                  <a:xfrm rot="7500000">
                    <a:off x="7362" y="4515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32" name="Rectangle 331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33" name="Oval 332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34" name="Rectangle 333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35" name="Group 334"/>
                  <p:cNvGrpSpPr/>
                  <p:nvPr/>
                </p:nvGrpSpPr>
                <p:grpSpPr>
                  <a:xfrm rot="6900000">
                    <a:off x="7012" y="5124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36" name="Rectangle 335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37" name="Oval 336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38" name="Rectangle 337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39" name="Group 338"/>
                  <p:cNvGrpSpPr/>
                  <p:nvPr/>
                </p:nvGrpSpPr>
                <p:grpSpPr>
                  <a:xfrm rot="6000000">
                    <a:off x="6798" y="5797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40" name="Rectangle 339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41" name="Oval 340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42" name="Rectangle 341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43" name="Group 342"/>
                  <p:cNvGrpSpPr/>
                  <p:nvPr/>
                </p:nvGrpSpPr>
                <p:grpSpPr>
                  <a:xfrm rot="1440000">
                    <a:off x="8885" y="9600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44" name="Rectangle 343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45" name="Oval 344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46" name="Rectangle 345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347" name="Group 346"/>
                  <p:cNvGrpSpPr/>
                  <p:nvPr/>
                </p:nvGrpSpPr>
                <p:grpSpPr>
                  <a:xfrm rot="780000">
                    <a:off x="9519" y="9804"/>
                    <a:ext cx="548" cy="608"/>
                    <a:chOff x="6020" y="4865"/>
                    <a:chExt cx="928" cy="1362"/>
                  </a:xfrm>
                </p:grpSpPr>
                <p:sp>
                  <p:nvSpPr>
                    <p:cNvPr id="348" name="Rectangle 347"/>
                    <p:cNvSpPr/>
                    <p:nvPr/>
                  </p:nvSpPr>
                  <p:spPr>
                    <a:xfrm>
                      <a:off x="6321" y="5259"/>
                      <a:ext cx="327" cy="609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49" name="Oval 348"/>
                    <p:cNvSpPr/>
                    <p:nvPr/>
                  </p:nvSpPr>
                  <p:spPr>
                    <a:xfrm rot="10800000">
                      <a:off x="6020" y="4865"/>
                      <a:ext cx="929" cy="561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ECF40"/>
                        </a:gs>
                        <a:gs pos="100000">
                          <a:srgbClr val="846C21"/>
                        </a:gs>
                      </a:gsLst>
                      <a:lin ang="16200000" scaled="false"/>
                    </a:gra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50" name="Rectangle 349"/>
                    <p:cNvSpPr/>
                    <p:nvPr/>
                  </p:nvSpPr>
                  <p:spPr>
                    <a:xfrm>
                      <a:off x="6227" y="5867"/>
                      <a:ext cx="515" cy="36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</p:grpSp>
          </p:grpSp>
          <p:sp>
            <p:nvSpPr>
              <p:cNvPr id="354" name="5-Point Star 353"/>
              <p:cNvSpPr/>
              <p:nvPr/>
            </p:nvSpPr>
            <p:spPr>
              <a:xfrm>
                <a:off x="15639" y="5982"/>
                <a:ext cx="459" cy="459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US" sz="1350"/>
              </a:p>
            </p:txBody>
          </p:sp>
        </p:grpSp>
        <p:cxnSp>
          <p:nvCxnSpPr>
            <p:cNvPr id="356" name="Straight Connector 355"/>
            <p:cNvCxnSpPr>
              <a:stCxn id="32" idx="4"/>
            </p:cNvCxnSpPr>
            <p:nvPr/>
          </p:nvCxnSpPr>
          <p:spPr>
            <a:xfrm>
              <a:off x="10450" y="2570"/>
              <a:ext cx="1443" cy="2182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8" idx="4"/>
              <a:endCxn id="354" idx="2"/>
            </p:cNvCxnSpPr>
            <p:nvPr/>
          </p:nvCxnSpPr>
          <p:spPr>
            <a:xfrm flipV="true">
              <a:off x="9984" y="4991"/>
              <a:ext cx="1863" cy="1775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 flipV="true">
              <a:off x="12005" y="2807"/>
              <a:ext cx="547" cy="1892"/>
            </a:xfrm>
            <a:prstGeom prst="line">
              <a:avLst/>
            </a:prstGeom>
            <a:ln w="38100">
              <a:solidFill>
                <a:srgbClr val="FFC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endCxn id="309" idx="4"/>
            </p:cNvCxnSpPr>
            <p:nvPr/>
          </p:nvCxnSpPr>
          <p:spPr>
            <a:xfrm>
              <a:off x="12036" y="4894"/>
              <a:ext cx="1573" cy="393"/>
            </a:xfrm>
            <a:prstGeom prst="line">
              <a:avLst/>
            </a:prstGeom>
            <a:ln w="38100">
              <a:solidFill>
                <a:srgbClr val="FFC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 Box 362"/>
            <p:cNvSpPr txBox="true"/>
            <p:nvPr/>
          </p:nvSpPr>
          <p:spPr>
            <a:xfrm rot="18960000">
              <a:off x="9857" y="4960"/>
              <a:ext cx="2092" cy="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1400">
                  <a:solidFill>
                    <a:schemeClr val="tx1"/>
                  </a:solidFill>
                </a:rPr>
                <a:t>light path</a:t>
              </a:r>
              <a:endParaRPr lang="en-US" altLang="en-US" sz="1400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15" y="4312920"/>
            <a:ext cx="3141407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0" y="4220210"/>
            <a:ext cx="3314700" cy="2286000"/>
          </a:xfrm>
          <a:prstGeom prst="rect">
            <a:avLst/>
          </a:prstGeom>
        </p:spPr>
      </p:pic>
      <p:sp>
        <p:nvSpPr>
          <p:cNvPr id="11" name="Text Box 10"/>
          <p:cNvSpPr txBox="true"/>
          <p:nvPr/>
        </p:nvSpPr>
        <p:spPr>
          <a:xfrm>
            <a:off x="3999865" y="1241425"/>
            <a:ext cx="3438525" cy="13531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b="1"/>
              <a:t>Vertex reconstruction</a:t>
            </a:r>
            <a:endParaRPr lang="" altLang="en-US"/>
          </a:p>
          <a:p>
            <a:pPr indent="0">
              <a:buFont typeface="Arial" panose="020B0604020202020204" pitchFamily="34" charset="0"/>
              <a:buNone/>
            </a:pPr>
            <a:r>
              <a:rPr lang="" altLang="en-US" sz="1600"/>
              <a:t>Evaluating the light paths from the trial vertex to the triggered PMTs; to calculate and fit with the timing</a:t>
            </a:r>
            <a:endParaRPr lang="" altLang="en-US" sz="1600"/>
          </a:p>
          <a:p>
            <a:pPr indent="0">
              <a:buFont typeface="Arial" panose="020B0604020202020204" pitchFamily="34" charset="0"/>
              <a:buNone/>
            </a:pPr>
            <a:r>
              <a:rPr lang="" altLang="en-US" sz="1600"/>
              <a:t>response of triggered PMTs.</a:t>
            </a:r>
            <a:endParaRPr lang="" altLang="en-US" sz="1600"/>
          </a:p>
        </p:txBody>
      </p:sp>
      <p:sp>
        <p:nvSpPr>
          <p:cNvPr id="12" name="Text Box 11"/>
          <p:cNvSpPr txBox="true"/>
          <p:nvPr/>
        </p:nvSpPr>
        <p:spPr>
          <a:xfrm>
            <a:off x="4646295" y="4753610"/>
            <a:ext cx="3494405" cy="18453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b="1"/>
              <a:t>D</a:t>
            </a:r>
            <a:r>
              <a:rPr lang="" altLang="en-US" b="1"/>
              <a:t>irecion</a:t>
            </a:r>
            <a:r>
              <a:rPr lang="en-US" altLang="en-US" b="1"/>
              <a:t> reconstruction</a:t>
            </a:r>
            <a:endParaRPr lang="en-US" altLang="en-US"/>
          </a:p>
          <a:p>
            <a:pPr indent="0">
              <a:buFont typeface="Arial" panose="020B0604020202020204" pitchFamily="34" charset="0"/>
              <a:buNone/>
            </a:pPr>
            <a:r>
              <a:rPr lang="" altLang="en-US" sz="1600"/>
              <a:t>Evaluating the angles between</a:t>
            </a:r>
            <a:endParaRPr lang="" altLang="en-US" sz="1600"/>
          </a:p>
          <a:p>
            <a:pPr indent="0">
              <a:buFont typeface="Arial" panose="020B0604020202020204" pitchFamily="34" charset="0"/>
              <a:buNone/>
            </a:pPr>
            <a:r>
              <a:rPr lang="" altLang="en-US" sz="1600"/>
              <a:t>the trial event direction and </a:t>
            </a:r>
            <a:endParaRPr lang="" altLang="en-US" sz="1600"/>
          </a:p>
          <a:p>
            <a:pPr indent="0">
              <a:buFont typeface="Arial" panose="020B0604020202020204" pitchFamily="34" charset="0"/>
              <a:buNone/>
            </a:pPr>
            <a:r>
              <a:rPr lang="" altLang="en-US" sz="1600"/>
              <a:t>the direction pointing from the vertex</a:t>
            </a:r>
            <a:endParaRPr lang="" altLang="en-US" sz="1600"/>
          </a:p>
          <a:p>
            <a:pPr indent="0">
              <a:buFont typeface="Arial" panose="020B0604020202020204" pitchFamily="34" charset="0"/>
              <a:buNone/>
            </a:pPr>
            <a:r>
              <a:rPr lang="" altLang="en-US" sz="1600"/>
              <a:t>to the triggered PMTs; to fit this angle to the distribution extracted from simulations.</a:t>
            </a:r>
            <a:endParaRPr lang="" altLang="en-US" sz="1600"/>
          </a:p>
        </p:txBody>
      </p:sp>
      <p:sp>
        <p:nvSpPr>
          <p:cNvPr id="19" name="Text Box 18"/>
          <p:cNvSpPr txBox="true"/>
          <p:nvPr/>
        </p:nvSpPr>
        <p:spPr>
          <a:xfrm>
            <a:off x="1898650" y="4726305"/>
            <a:ext cx="13341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PMT timing</a:t>
            </a:r>
            <a:endParaRPr lang="" altLang="en-US"/>
          </a:p>
          <a:p>
            <a:r>
              <a:rPr lang="" altLang="en-US"/>
              <a:t>response</a:t>
            </a:r>
            <a:endParaRPr lang="" altLang="en-US"/>
          </a:p>
        </p:txBody>
      </p:sp>
      <p:sp>
        <p:nvSpPr>
          <p:cNvPr id="20" name="Text Box 19"/>
          <p:cNvSpPr txBox="true"/>
          <p:nvPr/>
        </p:nvSpPr>
        <p:spPr>
          <a:xfrm>
            <a:off x="8689340" y="4726305"/>
            <a:ext cx="1351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Simulated</a:t>
            </a:r>
            <a:endParaRPr lang="" altLang="en-US"/>
          </a:p>
          <a:p>
            <a:r>
              <a:rPr lang="" altLang="en-US"/>
              <a:t>Cherenkov</a:t>
            </a:r>
            <a:endParaRPr lang="" altLang="en-US"/>
          </a:p>
          <a:p>
            <a:r>
              <a:rPr lang="" altLang="en-US"/>
              <a:t>distribution </a:t>
            </a:r>
            <a:endParaRPr lang="" altLang="en-US"/>
          </a:p>
          <a:p>
            <a:r>
              <a:rPr lang="" altLang="en-US"/>
              <a:t>cos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" altLang="en-US" baseline="-2500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endParaRPr lang="" altLang="en-US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251825" y="849630"/>
            <a:ext cx="3092450" cy="3145790"/>
            <a:chOff x="12995" y="1338"/>
            <a:chExt cx="4870" cy="4954"/>
          </a:xfrm>
        </p:grpSpPr>
        <p:grpSp>
          <p:nvGrpSpPr>
            <p:cNvPr id="204" name="Group 203"/>
            <p:cNvGrpSpPr/>
            <p:nvPr/>
          </p:nvGrpSpPr>
          <p:grpSpPr>
            <a:xfrm>
              <a:off x="12995" y="1338"/>
              <a:ext cx="4870" cy="4955"/>
              <a:chOff x="1980" y="3070"/>
              <a:chExt cx="5641" cy="5657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1980" y="3070"/>
                <a:ext cx="5641" cy="5657"/>
                <a:chOff x="1980" y="3070"/>
                <a:chExt cx="5641" cy="5657"/>
              </a:xfrm>
            </p:grpSpPr>
            <p:grpSp>
              <p:nvGrpSpPr>
                <p:cNvPr id="206" name="Group 205"/>
                <p:cNvGrpSpPr/>
                <p:nvPr/>
              </p:nvGrpSpPr>
              <p:grpSpPr>
                <a:xfrm>
                  <a:off x="1980" y="3070"/>
                  <a:ext cx="5641" cy="5657"/>
                  <a:chOff x="6072" y="3070"/>
                  <a:chExt cx="7515" cy="7536"/>
                </a:xfrm>
              </p:grpSpPr>
              <p:grpSp>
                <p:nvGrpSpPr>
                  <p:cNvPr id="207" name="Group 206"/>
                  <p:cNvGrpSpPr/>
                  <p:nvPr/>
                </p:nvGrpSpPr>
                <p:grpSpPr>
                  <a:xfrm>
                    <a:off x="6072" y="3091"/>
                    <a:ext cx="7515" cy="7515"/>
                    <a:chOff x="10719" y="2770"/>
                    <a:chExt cx="7515" cy="7515"/>
                  </a:xfrm>
                </p:grpSpPr>
                <p:sp>
                  <p:nvSpPr>
                    <p:cNvPr id="208" name="Oval 207"/>
                    <p:cNvSpPr/>
                    <p:nvPr/>
                  </p:nvSpPr>
                  <p:spPr>
                    <a:xfrm>
                      <a:off x="10719" y="2770"/>
                      <a:ext cx="7515" cy="7515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38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grpSp>
                  <p:nvGrpSpPr>
                    <p:cNvPr id="209" name="Group 208"/>
                    <p:cNvGrpSpPr/>
                    <p:nvPr/>
                  </p:nvGrpSpPr>
                  <p:grpSpPr>
                    <a:xfrm rot="9480000">
                      <a:off x="12970" y="2997"/>
                      <a:ext cx="549" cy="555"/>
                      <a:chOff x="6020" y="4865"/>
                      <a:chExt cx="929" cy="1243"/>
                    </a:xfrm>
                  </p:grpSpPr>
                  <p:sp>
                    <p:nvSpPr>
                      <p:cNvPr id="210" name="Rectangle 209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11" name="Oval 210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12" name="Rectangle 211"/>
                      <p:cNvSpPr/>
                      <p:nvPr/>
                    </p:nvSpPr>
                    <p:spPr>
                      <a:xfrm>
                        <a:off x="6227" y="5748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13" name="Group 212"/>
                    <p:cNvGrpSpPr/>
                    <p:nvPr/>
                  </p:nvGrpSpPr>
                  <p:grpSpPr>
                    <a:xfrm rot="2100000">
                      <a:off x="12280" y="9066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14" name="Rectangle 213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15" name="Oval 214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16" name="Rectangle 215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17" name="Group 216"/>
                    <p:cNvGrpSpPr/>
                    <p:nvPr/>
                  </p:nvGrpSpPr>
                  <p:grpSpPr>
                    <a:xfrm rot="5400000">
                      <a:off x="10749" y="6221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18" name="Rectangle 217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19" name="Oval 218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20" name="Rectangle 219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21" name="Group 220"/>
                    <p:cNvGrpSpPr/>
                    <p:nvPr/>
                  </p:nvGrpSpPr>
                  <p:grpSpPr>
                    <a:xfrm rot="4500000">
                      <a:off x="10829" y="6900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22" name="Rectangle 221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23" name="Oval 222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24" name="Rectangle 223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25" name="Group 224"/>
                    <p:cNvGrpSpPr/>
                    <p:nvPr/>
                  </p:nvGrpSpPr>
                  <p:grpSpPr>
                    <a:xfrm rot="4020000">
                      <a:off x="11027" y="7547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26" name="Rectangle 225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27" name="Oval 226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28" name="Rectangle 227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29" name="Group 228"/>
                    <p:cNvGrpSpPr/>
                    <p:nvPr/>
                  </p:nvGrpSpPr>
                  <p:grpSpPr>
                    <a:xfrm rot="3420000">
                      <a:off x="11348" y="8134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30" name="Rectangle 229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31" name="Oval 230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32" name="Rectangle 231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33" name="Group 232"/>
                    <p:cNvGrpSpPr/>
                    <p:nvPr/>
                  </p:nvGrpSpPr>
                  <p:grpSpPr>
                    <a:xfrm rot="2760000">
                      <a:off x="11787" y="8650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34" name="Rectangle 233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35" name="Oval 234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36" name="Rectangle 235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37" name="Group 236"/>
                    <p:cNvGrpSpPr/>
                    <p:nvPr/>
                  </p:nvGrpSpPr>
                  <p:grpSpPr>
                    <a:xfrm rot="8640000">
                      <a:off x="12357" y="3301"/>
                      <a:ext cx="549" cy="579"/>
                      <a:chOff x="6020" y="4865"/>
                      <a:chExt cx="929" cy="1279"/>
                    </a:xfrm>
                  </p:grpSpPr>
                  <p:sp>
                    <p:nvSpPr>
                      <p:cNvPr id="238" name="Rectangle 237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39" name="Oval 238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40" name="Rectangle 239"/>
                      <p:cNvSpPr/>
                      <p:nvPr/>
                    </p:nvSpPr>
                    <p:spPr>
                      <a:xfrm>
                        <a:off x="6215" y="5784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41" name="Group 240"/>
                    <p:cNvGrpSpPr/>
                    <p:nvPr/>
                  </p:nvGrpSpPr>
                  <p:grpSpPr>
                    <a:xfrm rot="8160000">
                      <a:off x="11816" y="3724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42" name="Rectangle 241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43" name="Oval 242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44" name="Rectangle 243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45" name="Group 244"/>
                    <p:cNvGrpSpPr/>
                    <p:nvPr/>
                  </p:nvGrpSpPr>
                  <p:grpSpPr>
                    <a:xfrm rot="7500000">
                      <a:off x="11365" y="4299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46" name="Rectangle 245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47" name="Oval 246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48" name="Rectangle 247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49" name="Group 248"/>
                    <p:cNvGrpSpPr/>
                    <p:nvPr/>
                  </p:nvGrpSpPr>
                  <p:grpSpPr>
                    <a:xfrm rot="6900000">
                      <a:off x="11015" y="4908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50" name="Rectangle 249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51" name="Oval 250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52" name="Rectangle 251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53" name="Group 252"/>
                    <p:cNvGrpSpPr/>
                    <p:nvPr/>
                  </p:nvGrpSpPr>
                  <p:grpSpPr>
                    <a:xfrm rot="6000000">
                      <a:off x="10801" y="5581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54" name="Rectangle 253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55" name="Oval 254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56" name="Rectangle 255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57" name="Group 256"/>
                    <p:cNvGrpSpPr/>
                    <p:nvPr/>
                  </p:nvGrpSpPr>
                  <p:grpSpPr>
                    <a:xfrm>
                      <a:off x="14216" y="9677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58" name="Rectangle 257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59" name="Oval 258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60" name="Rectangle 259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61" name="Group 260"/>
                    <p:cNvGrpSpPr/>
                    <p:nvPr/>
                  </p:nvGrpSpPr>
                  <p:grpSpPr>
                    <a:xfrm rot="1440000">
                      <a:off x="12888" y="9384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62" name="Rectangle 261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63" name="Oval 262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64" name="Rectangle 263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65" name="Group 264"/>
                    <p:cNvGrpSpPr/>
                    <p:nvPr/>
                  </p:nvGrpSpPr>
                  <p:grpSpPr>
                    <a:xfrm rot="780000">
                      <a:off x="13522" y="9588"/>
                      <a:ext cx="548" cy="608"/>
                      <a:chOff x="6020" y="4865"/>
                      <a:chExt cx="928" cy="1362"/>
                    </a:xfrm>
                  </p:grpSpPr>
                  <p:sp>
                    <p:nvSpPr>
                      <p:cNvPr id="266" name="Rectangle 265"/>
                      <p:cNvSpPr/>
                      <p:nvPr/>
                    </p:nvSpPr>
                    <p:spPr>
                      <a:xfrm>
                        <a:off x="6321" y="5259"/>
                        <a:ext cx="327" cy="60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67" name="Oval 266"/>
                      <p:cNvSpPr/>
                      <p:nvPr/>
                    </p:nvSpPr>
                    <p:spPr>
                      <a:xfrm rot="10800000">
                        <a:off x="6020" y="4865"/>
                        <a:ext cx="929" cy="561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FECF40"/>
                          </a:gs>
                          <a:gs pos="100000">
                            <a:srgbClr val="846C21"/>
                          </a:gs>
                        </a:gsLst>
                        <a:lin ang="16200000" scaled="false"/>
                      </a:gra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  <p:sp>
                    <p:nvSpPr>
                      <p:cNvPr id="268" name="Rectangle 267"/>
                      <p:cNvSpPr/>
                      <p:nvPr/>
                    </p:nvSpPr>
                    <p:spPr>
                      <a:xfrm>
                        <a:off x="6227" y="5867"/>
                        <a:ext cx="515" cy="36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269" name="Group 268"/>
                    <p:cNvGrpSpPr/>
                    <p:nvPr/>
                  </p:nvGrpSpPr>
                  <p:grpSpPr>
                    <a:xfrm flipH="true">
                      <a:off x="14883" y="2972"/>
                      <a:ext cx="3351" cy="7250"/>
                      <a:chOff x="6716" y="3162"/>
                      <a:chExt cx="3351" cy="7250"/>
                    </a:xfrm>
                  </p:grpSpPr>
                  <p:grpSp>
                    <p:nvGrpSpPr>
                      <p:cNvPr id="270" name="Group 269"/>
                      <p:cNvGrpSpPr/>
                      <p:nvPr/>
                    </p:nvGrpSpPr>
                    <p:grpSpPr>
                      <a:xfrm rot="9480000">
                        <a:off x="8958" y="3162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271" name="Rectangle 270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72" name="Oval 271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73" name="Rectangle 272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274" name="Group 273"/>
                      <p:cNvGrpSpPr/>
                      <p:nvPr/>
                    </p:nvGrpSpPr>
                    <p:grpSpPr>
                      <a:xfrm rot="2100000">
                        <a:off x="8277" y="9282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275" name="Rectangle 274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76" name="Oval 275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77" name="Rectangle 276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278" name="Group 277"/>
                      <p:cNvGrpSpPr/>
                      <p:nvPr/>
                    </p:nvGrpSpPr>
                    <p:grpSpPr>
                      <a:xfrm rot="5400000">
                        <a:off x="6746" y="643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279" name="Rectangle 278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80" name="Oval 279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81" name="Rectangle 280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282" name="Group 281"/>
                      <p:cNvGrpSpPr/>
                      <p:nvPr/>
                    </p:nvGrpSpPr>
                    <p:grpSpPr>
                      <a:xfrm rot="4500000">
                        <a:off x="6826" y="711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283" name="Rectangle 282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84" name="Oval 283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85" name="Rectangle 284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286" name="Group 285"/>
                      <p:cNvGrpSpPr/>
                      <p:nvPr/>
                    </p:nvGrpSpPr>
                    <p:grpSpPr>
                      <a:xfrm rot="4020000">
                        <a:off x="7024" y="7763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287" name="Rectangle 286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88" name="Oval 287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89" name="Rectangle 288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290" name="Group 289"/>
                      <p:cNvGrpSpPr/>
                      <p:nvPr/>
                    </p:nvGrpSpPr>
                    <p:grpSpPr>
                      <a:xfrm rot="3420000">
                        <a:off x="7345" y="835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291" name="Rectangle 290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92" name="Oval 291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93" name="Rectangle 292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294" name="Group 293"/>
                      <p:cNvGrpSpPr/>
                      <p:nvPr/>
                    </p:nvGrpSpPr>
                    <p:grpSpPr>
                      <a:xfrm rot="2760000">
                        <a:off x="7784" y="8866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52" name="Rectangle 35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60" name="Oval 359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21" name="Rectangle 20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22" name="Group 21"/>
                      <p:cNvGrpSpPr/>
                      <p:nvPr/>
                    </p:nvGrpSpPr>
                    <p:grpSpPr>
                      <a:xfrm rot="8640000">
                        <a:off x="8343" y="3483"/>
                        <a:ext cx="548" cy="617"/>
                        <a:chOff x="6020" y="4865"/>
                        <a:chExt cx="928" cy="1362"/>
                      </a:xfrm>
                    </p:grpSpPr>
                    <p:sp>
                      <p:nvSpPr>
                        <p:cNvPr id="364" name="Rectangle 36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65" name="Oval 36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66" name="Rectangle 36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367" name="Group 366"/>
                      <p:cNvGrpSpPr/>
                      <p:nvPr/>
                    </p:nvGrpSpPr>
                    <p:grpSpPr>
                      <a:xfrm rot="8160000">
                        <a:off x="7813" y="394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68" name="Rectangle 36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69" name="Oval 36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70" name="Rectangle 36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371" name="Group 370"/>
                      <p:cNvGrpSpPr/>
                      <p:nvPr/>
                    </p:nvGrpSpPr>
                    <p:grpSpPr>
                      <a:xfrm rot="7500000">
                        <a:off x="7362" y="4515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72" name="Rectangle 371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73" name="Oval 372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74" name="Rectangle 373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375" name="Group 374"/>
                      <p:cNvGrpSpPr/>
                      <p:nvPr/>
                    </p:nvGrpSpPr>
                    <p:grpSpPr>
                      <a:xfrm rot="6900000">
                        <a:off x="7012" y="512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76" name="Rectangle 375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77" name="Oval 376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78" name="Rectangle 377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379" name="Group 378"/>
                      <p:cNvGrpSpPr/>
                      <p:nvPr/>
                    </p:nvGrpSpPr>
                    <p:grpSpPr>
                      <a:xfrm rot="6000000">
                        <a:off x="6798" y="5797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80" name="Rectangle 379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81" name="Oval 380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82" name="Rectangle 381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383" name="Group 382"/>
                      <p:cNvGrpSpPr/>
                      <p:nvPr/>
                    </p:nvGrpSpPr>
                    <p:grpSpPr>
                      <a:xfrm rot="1440000">
                        <a:off x="8885" y="9600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84" name="Rectangle 383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85" name="Oval 384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86" name="Rectangle 385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  <p:grpSp>
                    <p:nvGrpSpPr>
                      <p:cNvPr id="387" name="Group 386"/>
                      <p:cNvGrpSpPr/>
                      <p:nvPr/>
                    </p:nvGrpSpPr>
                    <p:grpSpPr>
                      <a:xfrm rot="780000">
                        <a:off x="9519" y="9804"/>
                        <a:ext cx="548" cy="608"/>
                        <a:chOff x="6020" y="4865"/>
                        <a:chExt cx="928" cy="1362"/>
                      </a:xfrm>
                    </p:grpSpPr>
                    <p:sp>
                      <p:nvSpPr>
                        <p:cNvPr id="388" name="Rectangle 387"/>
                        <p:cNvSpPr/>
                        <p:nvPr/>
                      </p:nvSpPr>
                      <p:spPr>
                        <a:xfrm>
                          <a:off x="6321" y="5259"/>
                          <a:ext cx="327" cy="60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89" name="Oval 388"/>
                        <p:cNvSpPr/>
                        <p:nvPr/>
                      </p:nvSpPr>
                      <p:spPr>
                        <a:xfrm rot="10800000">
                          <a:off x="6020" y="4865"/>
                          <a:ext cx="929" cy="561"/>
                        </a:xfrm>
                        <a:prstGeom prst="ellipse">
                          <a:avLst/>
                        </a:prstGeom>
                        <a:gradFill>
                          <a:gsLst>
                            <a:gs pos="0">
                              <a:srgbClr val="FECF40"/>
                            </a:gs>
                            <a:gs pos="100000">
                              <a:srgbClr val="846C21"/>
                            </a:gs>
                          </a:gsLst>
                          <a:lin ang="16200000" scaled="false"/>
                        </a:gra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390" name="Rectangle 389"/>
                        <p:cNvSpPr/>
                        <p:nvPr/>
                      </p:nvSpPr>
                      <p:spPr>
                        <a:xfrm>
                          <a:off x="6227" y="5867"/>
                          <a:ext cx="515" cy="36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</p:grpSp>
              </p:grpSp>
              <p:grpSp>
                <p:nvGrpSpPr>
                  <p:cNvPr id="391" name="Group 390"/>
                  <p:cNvGrpSpPr/>
                  <p:nvPr/>
                </p:nvGrpSpPr>
                <p:grpSpPr>
                  <a:xfrm>
                    <a:off x="7520" y="3070"/>
                    <a:ext cx="4623" cy="6194"/>
                    <a:chOff x="11915" y="1947"/>
                    <a:chExt cx="4865" cy="6516"/>
                  </a:xfrm>
                </p:grpSpPr>
                <p:sp>
                  <p:nvSpPr>
                    <p:cNvPr id="392" name="Oval 391"/>
                    <p:cNvSpPr/>
                    <p:nvPr/>
                  </p:nvSpPr>
                  <p:spPr>
                    <a:xfrm>
                      <a:off x="11915" y="3598"/>
                      <a:ext cx="4865" cy="4865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  <p:sp>
                  <p:nvSpPr>
                    <p:cNvPr id="393" name="Can 392"/>
                    <p:cNvSpPr/>
                    <p:nvPr/>
                  </p:nvSpPr>
                  <p:spPr>
                    <a:xfrm>
                      <a:off x="13991" y="1947"/>
                      <a:ext cx="736" cy="1757"/>
                    </a:xfrm>
                    <a:prstGeom prst="can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 sz="1350"/>
                    </a:p>
                  </p:txBody>
                </p:sp>
              </p:grpSp>
            </p:grpSp>
            <p:cxnSp>
              <p:nvCxnSpPr>
                <p:cNvPr id="394" name="Straight Arrow Connector 393"/>
                <p:cNvCxnSpPr/>
                <p:nvPr/>
              </p:nvCxnSpPr>
              <p:spPr>
                <a:xfrm>
                  <a:off x="5018" y="5862"/>
                  <a:ext cx="1381" cy="6"/>
                </a:xfrm>
                <a:prstGeom prst="straightConnector1">
                  <a:avLst/>
                </a:prstGeom>
                <a:ln w="25400">
                  <a:solidFill>
                    <a:srgbClr val="FF3300"/>
                  </a:solidFill>
                  <a:tailEnd type="triangl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>
                  <a:stCxn id="398" idx="4"/>
                  <a:endCxn id="397" idx="0"/>
                </p:cNvCxnSpPr>
                <p:nvPr/>
              </p:nvCxnSpPr>
              <p:spPr>
                <a:xfrm flipV="true">
                  <a:off x="5084" y="4687"/>
                  <a:ext cx="1853" cy="1137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>
                  <a:endCxn id="288" idx="4"/>
                </p:cNvCxnSpPr>
                <p:nvPr/>
              </p:nvCxnSpPr>
              <p:spPr>
                <a:xfrm>
                  <a:off x="4949" y="5848"/>
                  <a:ext cx="2025" cy="982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97" name="Oval 396"/>
                <p:cNvSpPr/>
                <p:nvPr/>
              </p:nvSpPr>
              <p:spPr>
                <a:xfrm rot="21420000">
                  <a:off x="6695" y="4686"/>
                  <a:ext cx="597" cy="2155"/>
                </a:xfrm>
                <a:prstGeom prst="ellipse">
                  <a:avLst/>
                </a:prstGeom>
                <a:noFill/>
                <a:ln w="28575" cmpd="sng">
                  <a:solidFill>
                    <a:srgbClr val="7030A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endParaRPr lang="en-US"/>
                </a:p>
              </p:txBody>
            </p:sp>
          </p:grpSp>
          <p:sp>
            <p:nvSpPr>
              <p:cNvPr id="398" name="5-Point Star 397"/>
              <p:cNvSpPr/>
              <p:nvPr/>
            </p:nvSpPr>
            <p:spPr>
              <a:xfrm>
                <a:off x="4738" y="5692"/>
                <a:ext cx="346" cy="346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US"/>
              </a:p>
            </p:txBody>
          </p:sp>
        </p:grpSp>
        <p:sp>
          <p:nvSpPr>
            <p:cNvPr id="23" name="Text Box 22"/>
            <p:cNvSpPr txBox="true"/>
            <p:nvPr/>
          </p:nvSpPr>
          <p:spPr>
            <a:xfrm>
              <a:off x="14483" y="3495"/>
              <a:ext cx="124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1400">
                  <a:solidFill>
                    <a:srgbClr val="FF0000"/>
                  </a:solidFill>
                </a:rPr>
                <a:t>event</a:t>
              </a:r>
              <a:endParaRPr lang="en-US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24" name="Text Box 23"/>
            <p:cNvSpPr txBox="true"/>
            <p:nvPr/>
          </p:nvSpPr>
          <p:spPr>
            <a:xfrm>
              <a:off x="16190" y="3184"/>
              <a:ext cx="735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lang="" altLang="en-US" baseline="-25000">
                  <a:latin typeface="Arial" panose="020B0604020202020204" pitchFamily="34" charset="0"/>
                  <a:cs typeface="Arial" panose="020B0604020202020204" pitchFamily="34" charset="0"/>
                </a:rPr>
                <a:t>ch</a:t>
              </a:r>
              <a:endParaRPr lang="" altLang="en-US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2613660"/>
            <a:ext cx="2774315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" name="Group 20"/>
          <p:cNvGrpSpPr/>
          <p:nvPr/>
        </p:nvGrpSpPr>
        <p:grpSpPr>
          <a:xfrm>
            <a:off x="6393180" y="4025265"/>
            <a:ext cx="3477895" cy="2783205"/>
            <a:chOff x="7876" y="6339"/>
            <a:chExt cx="5477" cy="4383"/>
          </a:xfrm>
        </p:grpSpPr>
        <p:pic>
          <p:nvPicPr>
            <p:cNvPr id="19" name="Picture 18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76" y="6339"/>
              <a:ext cx="5477" cy="4383"/>
            </a:xfrm>
            <a:prstGeom prst="rect">
              <a:avLst/>
            </a:prstGeom>
          </p:spPr>
        </p:pic>
        <p:sp>
          <p:nvSpPr>
            <p:cNvPr id="18" name="Text Box 17"/>
            <p:cNvSpPr txBox="true"/>
            <p:nvPr/>
          </p:nvSpPr>
          <p:spPr>
            <a:xfrm>
              <a:off x="8408" y="6521"/>
              <a:ext cx="2779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altLang="en-US"/>
                <a:t>(</a:t>
              </a:r>
              <a:r>
                <a:rPr lang="en-US" altLang="en-US" b="1"/>
                <a:t>X</a:t>
              </a:r>
              <a:r>
                <a:rPr lang="en-US" altLang="en-US" baseline="-25000"/>
                <a:t>PMT</a:t>
              </a:r>
              <a:r>
                <a:rPr lang="en-US" altLang="en-US"/>
                <a:t> - </a:t>
              </a:r>
              <a:r>
                <a:rPr lang="en-US" altLang="en-US" b="1"/>
                <a:t>X</a:t>
              </a:r>
              <a:r>
                <a:rPr lang="en-US" altLang="en-US" baseline="-25000"/>
                <a:t>fit</a:t>
              </a:r>
              <a:r>
                <a:rPr lang="en-US" altLang="en-US"/>
                <a:t>)*</a:t>
              </a:r>
              <a:r>
                <a:rPr lang="" altLang="en-US" b="1"/>
                <a:t>u</a:t>
              </a:r>
              <a:r>
                <a:rPr lang="en-US" altLang="en-US" baseline="-25000"/>
                <a:t>fit</a:t>
              </a:r>
              <a:endParaRPr lang="en-US" altLang="en-US" baseline="-25000"/>
            </a:p>
          </p:txBody>
        </p:sp>
        <p:sp>
          <p:nvSpPr>
            <p:cNvPr id="20" name="Text Box 19"/>
            <p:cNvSpPr txBox="true"/>
            <p:nvPr/>
          </p:nvSpPr>
          <p:spPr>
            <a:xfrm>
              <a:off x="9972" y="7101"/>
              <a:ext cx="2432" cy="1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" altLang="en-US" sz="1600">
                  <a:solidFill>
                    <a:schemeClr val="tx1"/>
                  </a:solidFill>
                </a:rPr>
                <a:t>run 100207,</a:t>
              </a:r>
              <a:endParaRPr lang="" altLang="en-US" sz="1600">
                <a:solidFill>
                  <a:schemeClr val="tx1"/>
                </a:solidFill>
              </a:endParaRPr>
            </a:p>
            <a:p>
              <a:r>
                <a:rPr lang="" altLang="en-US" sz="1600">
                  <a:solidFill>
                    <a:schemeClr val="tx1"/>
                  </a:solidFill>
                </a:rPr>
                <a:t>5079885</a:t>
              </a:r>
              <a:endParaRPr lang="" altLang="en-US" sz="1600">
                <a:solidFill>
                  <a:srgbClr val="FF0000"/>
                </a:solidFill>
              </a:endParaRPr>
            </a:p>
            <a:p>
              <a:r>
                <a:rPr lang="" altLang="en-US" sz="1600">
                  <a:solidFill>
                    <a:srgbClr val="FF0000"/>
                  </a:solidFill>
                </a:rPr>
                <a:t>this work</a:t>
              </a:r>
              <a:endParaRPr lang="" altLang="en-US" sz="1600">
                <a:solidFill>
                  <a:srgbClr val="FF0000"/>
                </a:solidFill>
              </a:endParaRPr>
            </a:p>
            <a:p>
              <a:r>
                <a:rPr lang="" altLang="en-US" sz="1600">
                  <a:solidFill>
                    <a:srgbClr val="0070C0"/>
                  </a:solidFill>
                </a:rPr>
                <a:t>official</a:t>
              </a:r>
              <a:endParaRPr lang="" altLang="en-US" sz="160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-91757"/>
            <a:ext cx="10972800" cy="1143000"/>
          </a:xfrm>
        </p:spPr>
        <p:txBody>
          <a:bodyPr/>
          <a:p>
            <a:r>
              <a:rPr lang="" altLang="en-US" sz="3200" b="1"/>
              <a:t>Why Do This Work?</a:t>
            </a:r>
            <a:endParaRPr lang="" altLang="en-US" sz="3200" b="1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335915" y="739775"/>
            <a:ext cx="11245850" cy="4526280"/>
          </a:xfrm>
        </p:spPr>
        <p:txBody>
          <a:bodyPr/>
          <a:p>
            <a:r>
              <a:rPr lang="" altLang="en-US" sz="1600"/>
              <a:t>The SNO+ water phase has an official reconstruciton algorithm.</a:t>
            </a:r>
            <a:endParaRPr lang="" altLang="en-US" sz="1600"/>
          </a:p>
          <a:p>
            <a:r>
              <a:rPr lang="" altLang="en-US" sz="1600"/>
              <a:t>Another reconstruction algorithm can input more information of the candidate events for physics analysis.</a:t>
            </a:r>
            <a:endParaRPr lang="" altLang="en-US" sz="1600"/>
          </a:p>
          <a:p>
            <a:r>
              <a:rPr lang="" altLang="en-US" sz="1600"/>
              <a:t>Monte Carlo (MC) simulations, mostly the optical models, have been improved since the first publication. </a:t>
            </a:r>
            <a:endParaRPr lang="" altLang="en-US" sz="1600"/>
          </a:p>
          <a:p>
            <a:pPr marL="0" indent="0">
              <a:buNone/>
            </a:pPr>
            <a:r>
              <a:rPr lang="" altLang="en-US" sz="1600"/>
              <a:t>The reconstruction is updated for the MC updates.</a:t>
            </a:r>
            <a:endParaRPr lang="" altLang="en-US" sz="1600"/>
          </a:p>
          <a:p>
            <a:r>
              <a:rPr lang="" altLang="en-US" sz="1600"/>
              <a:t>New low background dataset with cover gas in the neck.</a:t>
            </a:r>
            <a:endParaRPr lang="" altLang="en-US" sz="160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268460" y="633222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2195195"/>
            <a:ext cx="5464175" cy="445706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84595" y="2303780"/>
            <a:ext cx="3316605" cy="1599560"/>
            <a:chOff x="10941" y="4319"/>
            <a:chExt cx="6500" cy="3100"/>
          </a:xfrm>
        </p:grpSpPr>
        <p:grpSp>
          <p:nvGrpSpPr>
            <p:cNvPr id="9" name="Group 8"/>
            <p:cNvGrpSpPr/>
            <p:nvPr/>
          </p:nvGrpSpPr>
          <p:grpSpPr>
            <a:xfrm>
              <a:off x="10941" y="4319"/>
              <a:ext cx="6500" cy="3100"/>
              <a:chOff x="9769" y="4736"/>
              <a:chExt cx="6500" cy="3100"/>
            </a:xfrm>
          </p:grpSpPr>
          <p:sp>
            <p:nvSpPr>
              <p:cNvPr id="7" name="Text Box 6"/>
              <p:cNvSpPr txBox="true"/>
              <p:nvPr/>
            </p:nvSpPr>
            <p:spPr>
              <a:xfrm>
                <a:off x="10606" y="4736"/>
                <a:ext cx="5568" cy="31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p>
                <a:r>
                  <a:rPr lang="" altLang="en-US" sz="1400"/>
                  <a:t>PMT</a:t>
                </a:r>
                <a:endParaRPr lang="" altLang="en-US" sz="1400"/>
              </a:p>
              <a:p>
                <a:r>
                  <a:rPr lang="" altLang="en-US" sz="1400"/>
                  <a:t>-1* sun direction</a:t>
                </a:r>
                <a:endParaRPr lang="" altLang="en-US" sz="1400"/>
              </a:p>
              <a:p>
                <a:r>
                  <a:rPr lang="" altLang="en-US" sz="1400"/>
                  <a:t>event direction, official</a:t>
                </a:r>
                <a:endParaRPr lang="" altLang="en-US" sz="1400"/>
              </a:p>
              <a:p>
                <a:r>
                  <a:rPr lang="" altLang="en-US" sz="1400"/>
                  <a:t>event direction, this work</a:t>
                </a:r>
                <a:endParaRPr lang="" altLang="en-US" sz="1400"/>
              </a:p>
              <a:p>
                <a:r>
                  <a:rPr lang="" altLang="en-US" sz="1400"/>
                  <a:t>event position, official</a:t>
                </a:r>
                <a:endParaRPr lang="" altLang="en-US" sz="1400"/>
              </a:p>
              <a:p>
                <a:r>
                  <a:rPr lang="" altLang="en-US" sz="1400"/>
                  <a:t>event position, this work</a:t>
                </a:r>
                <a:endParaRPr lang="" altLang="en-US" sz="1400"/>
              </a:p>
              <a:p>
                <a:r>
                  <a:rPr lang="" altLang="en-US" sz="1400"/>
                  <a:t>PMTs removed by cleanning cuts</a:t>
                </a:r>
                <a:endParaRPr lang="" altLang="en-US" sz="140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769" y="4736"/>
                <a:ext cx="6500" cy="307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pic>
          <p:nvPicPr>
            <p:cNvPr id="11" name="Picture 10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8" y="4394"/>
              <a:ext cx="569" cy="2993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 flipH="true" flipV="true">
            <a:off x="9552940" y="4509135"/>
            <a:ext cx="897890" cy="194945"/>
          </a:xfrm>
          <a:prstGeom prst="straightConnector1">
            <a:avLst/>
          </a:prstGeom>
          <a:ln w="254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true"/>
          <p:nvPr/>
        </p:nvSpPr>
        <p:spPr>
          <a:xfrm>
            <a:off x="1516380" y="4239895"/>
            <a:ext cx="3772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PMT map of candidate solar events</a:t>
            </a:r>
            <a:endParaRPr lang="" altLang="en-US"/>
          </a:p>
        </p:txBody>
      </p:sp>
      <p:sp>
        <p:nvSpPr>
          <p:cNvPr id="15" name="Text Box 14"/>
          <p:cNvSpPr txBox="true"/>
          <p:nvPr/>
        </p:nvSpPr>
        <p:spPr>
          <a:xfrm>
            <a:off x="9862820" y="4704080"/>
            <a:ext cx="22504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1600">
                <a:solidFill>
                  <a:srgbClr val="FF0000"/>
                </a:solidFill>
              </a:rPr>
              <a:t>candidate event is</a:t>
            </a:r>
            <a:endParaRPr lang="" altLang="en-US" sz="1600">
              <a:solidFill>
                <a:srgbClr val="FF0000"/>
              </a:solidFill>
            </a:endParaRPr>
          </a:p>
          <a:p>
            <a:r>
              <a:rPr lang="" altLang="en-US" sz="1600">
                <a:solidFill>
                  <a:srgbClr val="FF0000"/>
                </a:solidFill>
              </a:rPr>
              <a:t>disfavored by this work</a:t>
            </a:r>
            <a:endParaRPr lang="" altLang="en-US" sz="1600">
              <a:solidFill>
                <a:srgbClr val="FF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416300" y="2195195"/>
            <a:ext cx="2726055" cy="2068830"/>
          </a:xfrm>
          <a:prstGeom prst="round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36270" y="40958"/>
            <a:ext cx="10972800" cy="1143000"/>
          </a:xfrm>
        </p:spPr>
        <p:txBody>
          <a:bodyPr/>
          <a:p>
            <a:r>
              <a:rPr lang="" altLang="en-US" sz="3200" b="1"/>
              <a:t>Select the Solar Neutrinos from Data</a:t>
            </a:r>
            <a:endParaRPr lang="" altLang="en-US" sz="3200" b="1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461010" y="1073150"/>
            <a:ext cx="6832600" cy="4526280"/>
          </a:xfrm>
        </p:spPr>
        <p:txBody>
          <a:bodyPr/>
          <a:p>
            <a:r>
              <a:rPr lang="" altLang="en-US" sz="1800"/>
              <a:t>Mostly checking the direction of an event to see whether it comes from the Sun. </a:t>
            </a:r>
            <a:endParaRPr lang="" altLang="en-US" sz="180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219565" y="631952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292" name="Group 291"/>
          <p:cNvGrpSpPr/>
          <p:nvPr/>
        </p:nvGrpSpPr>
        <p:grpSpPr>
          <a:xfrm>
            <a:off x="7056120" y="983804"/>
            <a:ext cx="3769995" cy="2914461"/>
            <a:chOff x="11520" y="2383"/>
            <a:chExt cx="7279" cy="5627"/>
          </a:xfrm>
        </p:grpSpPr>
        <p:pic>
          <p:nvPicPr>
            <p:cNvPr id="289" name="Picture 288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520" y="2982"/>
              <a:ext cx="1872" cy="1770"/>
            </a:xfrm>
            <a:prstGeom prst="rect">
              <a:avLst/>
            </a:prstGeom>
          </p:spPr>
        </p:pic>
        <p:grpSp>
          <p:nvGrpSpPr>
            <p:cNvPr id="286" name="Group 285"/>
            <p:cNvGrpSpPr/>
            <p:nvPr/>
          </p:nvGrpSpPr>
          <p:grpSpPr>
            <a:xfrm>
              <a:off x="12619" y="2383"/>
              <a:ext cx="6180" cy="5627"/>
              <a:chOff x="10458" y="2651"/>
              <a:chExt cx="6180" cy="5627"/>
            </a:xfrm>
          </p:grpSpPr>
          <p:grpSp>
            <p:nvGrpSpPr>
              <p:cNvPr id="9" name="Group 8"/>
              <p:cNvGrpSpPr/>
              <p:nvPr/>
            </p:nvGrpSpPr>
            <p:grpSpPr>
              <a:xfrm rot="0">
                <a:off x="10458" y="2651"/>
                <a:ext cx="6180" cy="5627"/>
                <a:chOff x="2478" y="2590"/>
                <a:chExt cx="5447" cy="4959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3055" y="2594"/>
                  <a:ext cx="4870" cy="4955"/>
                  <a:chOff x="1980" y="3070"/>
                  <a:chExt cx="5641" cy="5657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1980" y="3070"/>
                    <a:ext cx="5641" cy="5657"/>
                    <a:chOff x="1980" y="3070"/>
                    <a:chExt cx="5641" cy="5657"/>
                  </a:xfrm>
                </p:grpSpPr>
                <p:grpSp>
                  <p:nvGrpSpPr>
                    <p:cNvPr id="12" name="Group 11"/>
                    <p:cNvGrpSpPr/>
                    <p:nvPr/>
                  </p:nvGrpSpPr>
                  <p:grpSpPr>
                    <a:xfrm rot="0">
                      <a:off x="1980" y="3070"/>
                      <a:ext cx="5641" cy="5657"/>
                      <a:chOff x="6072" y="3070"/>
                      <a:chExt cx="7515" cy="7536"/>
                    </a:xfrm>
                  </p:grpSpPr>
                  <p:grpSp>
                    <p:nvGrpSpPr>
                      <p:cNvPr id="13" name="Group 12"/>
                      <p:cNvGrpSpPr/>
                      <p:nvPr/>
                    </p:nvGrpSpPr>
                    <p:grpSpPr>
                      <a:xfrm>
                        <a:off x="6072" y="3091"/>
                        <a:ext cx="7515" cy="7515"/>
                        <a:chOff x="10719" y="2770"/>
                        <a:chExt cx="7515" cy="7515"/>
                      </a:xfrm>
                    </p:grpSpPr>
                    <p:sp>
                      <p:nvSpPr>
                        <p:cNvPr id="14" name="Oval 13"/>
                        <p:cNvSpPr/>
                        <p:nvPr/>
                      </p:nvSpPr>
                      <p:spPr>
                        <a:xfrm>
                          <a:off x="10719" y="2770"/>
                          <a:ext cx="7515" cy="7515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grpSp>
                      <p:nvGrpSpPr>
                        <p:cNvPr id="15" name="Group 14"/>
                        <p:cNvGrpSpPr/>
                        <p:nvPr/>
                      </p:nvGrpSpPr>
                      <p:grpSpPr>
                        <a:xfrm rot="9480000">
                          <a:off x="12970" y="2997"/>
                          <a:ext cx="549" cy="555"/>
                          <a:chOff x="6020" y="4865"/>
                          <a:chExt cx="929" cy="1243"/>
                        </a:xfrm>
                      </p:grpSpPr>
                      <p:sp>
                        <p:nvSpPr>
                          <p:cNvPr id="16" name="Rectangle 1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7" name="Oval 1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18" name="Rectangle 17"/>
                          <p:cNvSpPr/>
                          <p:nvPr/>
                        </p:nvSpPr>
                        <p:spPr>
                          <a:xfrm>
                            <a:off x="6227" y="5748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19" name="Group 18"/>
                        <p:cNvGrpSpPr/>
                        <p:nvPr/>
                      </p:nvGrpSpPr>
                      <p:grpSpPr>
                        <a:xfrm rot="2100000">
                          <a:off x="12280" y="9066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0" name="Rectangle 1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21" name="Oval 2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22" name="Rectangle 2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23" name="Group 22"/>
                        <p:cNvGrpSpPr/>
                        <p:nvPr/>
                      </p:nvGrpSpPr>
                      <p:grpSpPr>
                        <a:xfrm rot="5400000">
                          <a:off x="10749" y="622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4" name="Rectangle 2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25" name="Oval 2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26" name="Rectangle 25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27" name="Group 26"/>
                        <p:cNvGrpSpPr/>
                        <p:nvPr/>
                      </p:nvGrpSpPr>
                      <p:grpSpPr>
                        <a:xfrm rot="4500000">
                          <a:off x="10829" y="690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28" name="Rectangle 2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29" name="Oval 2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30" name="Rectangle 2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31" name="Group 30"/>
                        <p:cNvGrpSpPr/>
                        <p:nvPr/>
                      </p:nvGrpSpPr>
                      <p:grpSpPr>
                        <a:xfrm rot="4020000">
                          <a:off x="11027" y="754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32" name="Rectangle 3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33" name="Oval 3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34" name="Rectangle 3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35" name="Group 34"/>
                        <p:cNvGrpSpPr/>
                        <p:nvPr/>
                      </p:nvGrpSpPr>
                      <p:grpSpPr>
                        <a:xfrm rot="3420000">
                          <a:off x="11348" y="813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36" name="Rectangle 3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37" name="Oval 3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38" name="Rectangle 3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39" name="Group 38"/>
                        <p:cNvGrpSpPr/>
                        <p:nvPr/>
                      </p:nvGrpSpPr>
                      <p:grpSpPr>
                        <a:xfrm rot="2760000">
                          <a:off x="11787" y="8650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40" name="Rectangle 3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41" name="Oval 4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42" name="Rectangle 4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43" name="Group 42"/>
                        <p:cNvGrpSpPr/>
                        <p:nvPr/>
                      </p:nvGrpSpPr>
                      <p:grpSpPr>
                        <a:xfrm rot="8640000">
                          <a:off x="12357" y="3301"/>
                          <a:ext cx="549" cy="579"/>
                          <a:chOff x="6020" y="4865"/>
                          <a:chExt cx="929" cy="1279"/>
                        </a:xfrm>
                      </p:grpSpPr>
                      <p:sp>
                        <p:nvSpPr>
                          <p:cNvPr id="44" name="Rectangle 4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45" name="Oval 4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46" name="Rectangle 45"/>
                          <p:cNvSpPr/>
                          <p:nvPr/>
                        </p:nvSpPr>
                        <p:spPr>
                          <a:xfrm>
                            <a:off x="6215" y="5784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47" name="Group 46"/>
                        <p:cNvGrpSpPr/>
                        <p:nvPr/>
                      </p:nvGrpSpPr>
                      <p:grpSpPr>
                        <a:xfrm rot="8160000">
                          <a:off x="11816" y="372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48" name="Rectangle 4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49" name="Oval 4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50" name="Rectangle 4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51" name="Group 50"/>
                        <p:cNvGrpSpPr/>
                        <p:nvPr/>
                      </p:nvGrpSpPr>
                      <p:grpSpPr>
                        <a:xfrm rot="7500000">
                          <a:off x="11365" y="4299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52" name="Rectangle 5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53" name="Oval 5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54" name="Rectangle 5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55" name="Group 54"/>
                        <p:cNvGrpSpPr/>
                        <p:nvPr/>
                      </p:nvGrpSpPr>
                      <p:grpSpPr>
                        <a:xfrm rot="6900000">
                          <a:off x="11015" y="490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56" name="Rectangle 55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57" name="Oval 56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58" name="Rectangle 57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59" name="Group 58"/>
                        <p:cNvGrpSpPr/>
                        <p:nvPr/>
                      </p:nvGrpSpPr>
                      <p:grpSpPr>
                        <a:xfrm rot="6000000">
                          <a:off x="10801" y="5581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60" name="Rectangle 59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61" name="Oval 60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62" name="Rectangle 61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63" name="Group 62"/>
                        <p:cNvGrpSpPr/>
                        <p:nvPr/>
                      </p:nvGrpSpPr>
                      <p:grpSpPr>
                        <a:xfrm rot="0">
                          <a:off x="14216" y="9677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64" name="Rectangle 63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65" name="Oval 64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66" name="Rectangle 65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67" name="Group 66"/>
                        <p:cNvGrpSpPr/>
                        <p:nvPr/>
                      </p:nvGrpSpPr>
                      <p:grpSpPr>
                        <a:xfrm rot="1440000">
                          <a:off x="12888" y="9384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68" name="Rectangle 67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69" name="Oval 68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70" name="Rectangle 69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71" name="Group 70"/>
                        <p:cNvGrpSpPr/>
                        <p:nvPr/>
                      </p:nvGrpSpPr>
                      <p:grpSpPr>
                        <a:xfrm rot="780000">
                          <a:off x="13522" y="9588"/>
                          <a:ext cx="548" cy="608"/>
                          <a:chOff x="6020" y="4865"/>
                          <a:chExt cx="928" cy="1362"/>
                        </a:xfrm>
                      </p:grpSpPr>
                      <p:sp>
                        <p:nvSpPr>
                          <p:cNvPr id="72" name="Rectangle 71"/>
                          <p:cNvSpPr/>
                          <p:nvPr/>
                        </p:nvSpPr>
                        <p:spPr>
                          <a:xfrm>
                            <a:off x="6321" y="5259"/>
                            <a:ext cx="327" cy="60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73" name="Oval 72"/>
                          <p:cNvSpPr/>
                          <p:nvPr/>
                        </p:nvSpPr>
                        <p:spPr>
                          <a:xfrm rot="10800000">
                            <a:off x="6020" y="4865"/>
                            <a:ext cx="929" cy="561"/>
                          </a:xfrm>
                          <a:prstGeom prst="ellipse">
                            <a:avLst/>
                          </a:prstGeom>
                          <a:gradFill>
                            <a:gsLst>
                              <a:gs pos="0">
                                <a:srgbClr val="FECF40"/>
                              </a:gs>
                              <a:gs pos="100000">
                                <a:srgbClr val="846C21"/>
                              </a:gs>
                            </a:gsLst>
                            <a:lin ang="16200000" scaled="false"/>
                          </a:gra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  <p:sp>
                        <p:nvSpPr>
                          <p:cNvPr id="74" name="Rectangle 73"/>
                          <p:cNvSpPr/>
                          <p:nvPr/>
                        </p:nvSpPr>
                        <p:spPr>
                          <a:xfrm>
                            <a:off x="6227" y="5867"/>
                            <a:ext cx="515" cy="360"/>
                          </a:xfrm>
                          <a:prstGeom prst="rect">
                            <a:avLst/>
                          </a:prstGeom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/>
                          <a:p>
                            <a:endParaRPr lang="en-US" sz="1350"/>
                          </a:p>
                        </p:txBody>
                      </p:sp>
                    </p:grpSp>
                    <p:grpSp>
                      <p:nvGrpSpPr>
                        <p:cNvPr id="75" name="Group 74"/>
                        <p:cNvGrpSpPr/>
                        <p:nvPr/>
                      </p:nvGrpSpPr>
                      <p:grpSpPr>
                        <a:xfrm flipH="true">
                          <a:off x="14883" y="2972"/>
                          <a:ext cx="3351" cy="7250"/>
                          <a:chOff x="6716" y="3162"/>
                          <a:chExt cx="3351" cy="7250"/>
                        </a:xfrm>
                      </p:grpSpPr>
                      <p:grpSp>
                        <p:nvGrpSpPr>
                          <p:cNvPr id="76" name="Group 75"/>
                          <p:cNvGrpSpPr/>
                          <p:nvPr/>
                        </p:nvGrpSpPr>
                        <p:grpSpPr>
                          <a:xfrm rot="9480000">
                            <a:off x="8958" y="316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77" name="Rectangle 7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78" name="Oval 7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79" name="Rectangle 7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0" name="Group 79"/>
                          <p:cNvGrpSpPr/>
                          <p:nvPr/>
                        </p:nvGrpSpPr>
                        <p:grpSpPr>
                          <a:xfrm rot="2100000">
                            <a:off x="8277" y="9282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1" name="Rectangle 8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2" name="Oval 8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3" name="Rectangle 8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4" name="Group 83"/>
                          <p:cNvGrpSpPr/>
                          <p:nvPr/>
                        </p:nvGrpSpPr>
                        <p:grpSpPr>
                          <a:xfrm rot="5400000">
                            <a:off x="6746" y="643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5" name="Rectangle 8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6" name="Oval 8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87" name="Rectangle 8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88" name="Group 87"/>
                          <p:cNvGrpSpPr/>
                          <p:nvPr/>
                        </p:nvGrpSpPr>
                        <p:grpSpPr>
                          <a:xfrm rot="4500000">
                            <a:off x="6826" y="711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89" name="Rectangle 8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90" name="Oval 8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91" name="Rectangle 9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92" name="Group 91"/>
                          <p:cNvGrpSpPr/>
                          <p:nvPr/>
                        </p:nvGrpSpPr>
                        <p:grpSpPr>
                          <a:xfrm rot="4020000">
                            <a:off x="7024" y="7763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93" name="Rectangle 9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94" name="Oval 9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95" name="Rectangle 9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96" name="Group 95"/>
                          <p:cNvGrpSpPr/>
                          <p:nvPr/>
                        </p:nvGrpSpPr>
                        <p:grpSpPr>
                          <a:xfrm rot="3420000">
                            <a:off x="7345" y="835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97" name="Rectangle 9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98" name="Oval 9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99" name="Rectangle 9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100" name="Group 99"/>
                          <p:cNvGrpSpPr/>
                          <p:nvPr/>
                        </p:nvGrpSpPr>
                        <p:grpSpPr>
                          <a:xfrm rot="2760000">
                            <a:off x="7784" y="8866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01" name="Rectangle 10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02" name="Oval 10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03" name="Rectangle 10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104" name="Group 103"/>
                          <p:cNvGrpSpPr/>
                          <p:nvPr/>
                        </p:nvGrpSpPr>
                        <p:grpSpPr>
                          <a:xfrm rot="8640000">
                            <a:off x="8343" y="3483"/>
                            <a:ext cx="548" cy="617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05" name="Rectangle 10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06" name="Oval 10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07" name="Rectangle 10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108" name="Group 107"/>
                          <p:cNvGrpSpPr/>
                          <p:nvPr/>
                        </p:nvGrpSpPr>
                        <p:grpSpPr>
                          <a:xfrm rot="8160000">
                            <a:off x="7813" y="394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09" name="Rectangle 10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10" name="Oval 10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11" name="Rectangle 11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112" name="Group 111"/>
                          <p:cNvGrpSpPr/>
                          <p:nvPr/>
                        </p:nvGrpSpPr>
                        <p:grpSpPr>
                          <a:xfrm rot="7500000">
                            <a:off x="7362" y="4515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13" name="Rectangle 112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14" name="Oval 113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15" name="Rectangle 114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116" name="Group 115"/>
                          <p:cNvGrpSpPr/>
                          <p:nvPr/>
                        </p:nvGrpSpPr>
                        <p:grpSpPr>
                          <a:xfrm rot="6900000">
                            <a:off x="7012" y="512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17" name="Rectangle 116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18" name="Oval 117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19" name="Rectangle 118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120" name="Group 119"/>
                          <p:cNvGrpSpPr/>
                          <p:nvPr/>
                        </p:nvGrpSpPr>
                        <p:grpSpPr>
                          <a:xfrm rot="6000000">
                            <a:off x="6798" y="5797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21" name="Rectangle 120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22" name="Oval 121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23" name="Rectangle 122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124" name="Group 123"/>
                          <p:cNvGrpSpPr/>
                          <p:nvPr/>
                        </p:nvGrpSpPr>
                        <p:grpSpPr>
                          <a:xfrm rot="1440000">
                            <a:off x="8885" y="9600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25" name="Rectangle 124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26" name="Oval 125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27" name="Rectangle 126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  <p:grpSp>
                        <p:nvGrpSpPr>
                          <p:cNvPr id="128" name="Group 127"/>
                          <p:cNvGrpSpPr/>
                          <p:nvPr/>
                        </p:nvGrpSpPr>
                        <p:grpSpPr>
                          <a:xfrm rot="780000">
                            <a:off x="9519" y="9804"/>
                            <a:ext cx="548" cy="608"/>
                            <a:chOff x="6020" y="4865"/>
                            <a:chExt cx="928" cy="1362"/>
                          </a:xfrm>
                        </p:grpSpPr>
                        <p:sp>
                          <p:nvSpPr>
                            <p:cNvPr id="129" name="Rectangle 128"/>
                            <p:cNvSpPr/>
                            <p:nvPr/>
                          </p:nvSpPr>
                          <p:spPr>
                            <a:xfrm>
                              <a:off x="6321" y="5259"/>
                              <a:ext cx="327" cy="609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6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30" name="Oval 129"/>
                            <p:cNvSpPr/>
                            <p:nvPr/>
                          </p:nvSpPr>
                          <p:spPr>
                            <a:xfrm rot="10800000">
                              <a:off x="6020" y="4865"/>
                              <a:ext cx="929" cy="561"/>
                            </a:xfrm>
                            <a:prstGeom prst="ellipse">
                              <a:avLst/>
                            </a:prstGeom>
                            <a:gradFill>
                              <a:gsLst>
                                <a:gs pos="0">
                                  <a:srgbClr val="FECF40"/>
                                </a:gs>
                                <a:gs pos="100000">
                                  <a:srgbClr val="846C21"/>
                                </a:gs>
                              </a:gsLst>
                              <a:lin ang="16200000" scaled="false"/>
                            </a:gra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  <p:sp>
                          <p:nvSpPr>
                            <p:cNvPr id="131" name="Rectangle 130"/>
                            <p:cNvSpPr/>
                            <p:nvPr/>
                          </p:nvSpPr>
                          <p:spPr>
                            <a:xfrm>
                              <a:off x="6227" y="5867"/>
                              <a:ext cx="515" cy="360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/>
                            <a:p>
                              <a:endParaRPr lang="en-US" sz="135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32" name="Group 131"/>
                      <p:cNvGrpSpPr/>
                      <p:nvPr/>
                    </p:nvGrpSpPr>
                    <p:grpSpPr>
                      <a:xfrm rot="0">
                        <a:off x="7520" y="3070"/>
                        <a:ext cx="4623" cy="6194"/>
                        <a:chOff x="11915" y="1947"/>
                        <a:chExt cx="4865" cy="6516"/>
                      </a:xfrm>
                    </p:grpSpPr>
                    <p:sp>
                      <p:nvSpPr>
                        <p:cNvPr id="133" name="Oval 132"/>
                        <p:cNvSpPr/>
                        <p:nvPr/>
                      </p:nvSpPr>
                      <p:spPr>
                        <a:xfrm>
                          <a:off x="11915" y="3598"/>
                          <a:ext cx="4865" cy="4865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134" name="Can 133"/>
                        <p:cNvSpPr/>
                        <p:nvPr/>
                      </p:nvSpPr>
                      <p:spPr>
                        <a:xfrm>
                          <a:off x="13991" y="1947"/>
                          <a:ext cx="736" cy="1757"/>
                        </a:xfrm>
                        <a:prstGeom prst="can">
                          <a:avLst/>
                        </a:prstGeom>
                        <a:solidFill>
                          <a:schemeClr val="accent1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/>
                        <a:p>
                          <a:endParaRPr lang="en-US" sz="1350"/>
                        </a:p>
                      </p:txBody>
                    </p:sp>
                  </p:grpSp>
                </p:grpSp>
                <p:cxnSp>
                  <p:nvCxnSpPr>
                    <p:cNvPr id="135" name="Straight Arrow Connector 134"/>
                    <p:cNvCxnSpPr/>
                    <p:nvPr/>
                  </p:nvCxnSpPr>
                  <p:spPr>
                    <a:xfrm>
                      <a:off x="5018" y="5862"/>
                      <a:ext cx="1381" cy="6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arrow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Arrow Connector 135"/>
                    <p:cNvCxnSpPr>
                      <a:stCxn id="139" idx="4"/>
                      <a:endCxn id="138" idx="0"/>
                    </p:cNvCxnSpPr>
                    <p:nvPr/>
                  </p:nvCxnSpPr>
                  <p:spPr>
                    <a:xfrm flipV="true">
                      <a:off x="5084" y="4687"/>
                      <a:ext cx="1853" cy="1137"/>
                    </a:xfrm>
                    <a:prstGeom prst="straightConnector1">
                      <a:avLst/>
                    </a:prstGeom>
                    <a:ln w="25400">
                      <a:solidFill>
                        <a:srgbClr val="7030A0"/>
                      </a:solidFill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Arrow Connector 136"/>
                    <p:cNvCxnSpPr>
                      <a:endCxn id="94" idx="4"/>
                    </p:cNvCxnSpPr>
                    <p:nvPr/>
                  </p:nvCxnSpPr>
                  <p:spPr>
                    <a:xfrm>
                      <a:off x="4949" y="5848"/>
                      <a:ext cx="2025" cy="982"/>
                    </a:xfrm>
                    <a:prstGeom prst="straightConnector1">
                      <a:avLst/>
                    </a:prstGeom>
                    <a:ln w="25400">
                      <a:solidFill>
                        <a:srgbClr val="7030A0"/>
                      </a:solidFill>
                      <a:tailEnd type="none" w="med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8" name="Oval 137"/>
                    <p:cNvSpPr/>
                    <p:nvPr/>
                  </p:nvSpPr>
                  <p:spPr>
                    <a:xfrm rot="21420000">
                      <a:off x="6695" y="4686"/>
                      <a:ext cx="597" cy="2155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rgbClr val="7030A0"/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/>
                    <a:p>
                      <a:endParaRPr lang="en-US"/>
                    </a:p>
                  </p:txBody>
                </p:sp>
              </p:grpSp>
              <p:sp>
                <p:nvSpPr>
                  <p:cNvPr id="139" name="5-Point Star 138"/>
                  <p:cNvSpPr/>
                  <p:nvPr/>
                </p:nvSpPr>
                <p:spPr>
                  <a:xfrm>
                    <a:off x="4738" y="5692"/>
                    <a:ext cx="346" cy="346"/>
                  </a:xfrm>
                  <a:prstGeom prst="star5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endParaRPr lang="en-US"/>
                  </a:p>
                </p:txBody>
              </p:sp>
            </p:grpSp>
            <p:sp>
              <p:nvSpPr>
                <p:cNvPr id="140" name="Text Box 139"/>
                <p:cNvSpPr txBox="true"/>
                <p:nvPr/>
              </p:nvSpPr>
              <p:spPr>
                <a:xfrm>
                  <a:off x="2730" y="2590"/>
                  <a:ext cx="429" cy="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sz="2800">
                      <a:latin typeface="Latin Modern Math" panose="02000503000000000000" charset="0"/>
                      <a:ea typeface="Latin Modern Math" panose="02000503000000000000" charset="0"/>
                    </a:rPr>
                    <a:t>ν</a:t>
                  </a:r>
                  <a:endParaRPr lang="en-US" sz="2800">
                    <a:latin typeface="Latin Modern Math" panose="02000503000000000000" charset="0"/>
                    <a:ea typeface="Latin Modern Math" panose="02000503000000000000" charset="0"/>
                  </a:endParaRPr>
                </a:p>
              </p:txBody>
            </p:sp>
            <p:sp>
              <p:nvSpPr>
                <p:cNvPr id="141" name="Text Box 140"/>
                <p:cNvSpPr txBox="true"/>
                <p:nvPr/>
              </p:nvSpPr>
              <p:spPr>
                <a:xfrm>
                  <a:off x="6267" y="4706"/>
                  <a:ext cx="678" cy="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endParaRPr lang="en-US" altLang="en-US" sz="1400" baseline="30000">
                    <a:latin typeface="Latin Modern Math" panose="02000503000000000000" charset="0"/>
                    <a:ea typeface="Latin Modern Math" panose="02000503000000000000" charset="0"/>
                  </a:endParaRPr>
                </a:p>
              </p:txBody>
            </p: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478" y="3929"/>
                  <a:ext cx="4331" cy="1547"/>
                </a:xfrm>
                <a:prstGeom prst="line">
                  <a:avLst/>
                </a:prstGeom>
                <a:ln w="25400">
                  <a:solidFill>
                    <a:srgbClr val="11494A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Text Box 145"/>
              <p:cNvSpPr txBox="true"/>
              <p:nvPr/>
            </p:nvSpPr>
            <p:spPr>
              <a:xfrm>
                <a:off x="14874" y="5360"/>
                <a:ext cx="488" cy="65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3138" y="4650"/>
                <a:ext cx="1645" cy="1645"/>
              </a:xfrm>
              <a:prstGeom prst="ellipse">
                <a:avLst/>
              </a:prstGeom>
              <a:noFill/>
              <a:ln w="25400" cmpd="sng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</p:grpSp>
      <p:sp>
        <p:nvSpPr>
          <p:cNvPr id="288" name="Text Box 287"/>
          <p:cNvSpPr txBox="true"/>
          <p:nvPr/>
        </p:nvSpPr>
        <p:spPr>
          <a:xfrm>
            <a:off x="9111615" y="245745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1600"/>
              <a:t>event</a:t>
            </a:r>
            <a:endParaRPr lang="" altLang="en-US" sz="1600"/>
          </a:p>
        </p:txBody>
      </p:sp>
      <p:sp>
        <p:nvSpPr>
          <p:cNvPr id="290" name="Text Box 289"/>
          <p:cNvSpPr txBox="true"/>
          <p:nvPr/>
        </p:nvSpPr>
        <p:spPr>
          <a:xfrm>
            <a:off x="9815830" y="2082800"/>
            <a:ext cx="322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>
                <a:sym typeface="+mn-ea"/>
              </a:rPr>
              <a:t>u</a:t>
            </a:r>
            <a:endParaRPr lang="en-US"/>
          </a:p>
        </p:txBody>
      </p:sp>
      <p:pic>
        <p:nvPicPr>
          <p:cNvPr id="291" name="Picture 29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978025"/>
            <a:ext cx="4692650" cy="3862070"/>
          </a:xfrm>
          <a:prstGeom prst="rect">
            <a:avLst/>
          </a:prstGeom>
        </p:spPr>
      </p:pic>
      <p:sp>
        <p:nvSpPr>
          <p:cNvPr id="293" name="Text Box 292"/>
          <p:cNvSpPr txBox="true"/>
          <p:nvPr/>
        </p:nvSpPr>
        <p:spPr>
          <a:xfrm>
            <a:off x="5350510" y="3898265"/>
            <a:ext cx="654939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ym typeface="+mn-ea"/>
              </a:rPr>
              <a:t>A few analysis cuts:</a:t>
            </a:r>
            <a:endParaRPr lang="en-US" altLang="en-US">
              <a:sym typeface="+mn-ea"/>
            </a:endParaRPr>
          </a:p>
          <a:p>
            <a:r>
              <a:rPr lang="en-US" altLang="en-US">
                <a:sym typeface="+mn-ea"/>
              </a:rPr>
              <a:t> </a:t>
            </a:r>
            <a:r>
              <a:rPr lang="" altLang="en-US">
                <a:sym typeface="+mn-ea"/>
              </a:rPr>
              <a:t>   - energy &gt; 5 MeV to get rig of a large amount of backgrounds.</a:t>
            </a:r>
            <a:endParaRPr lang="en-US" altLang="en-US"/>
          </a:p>
          <a:p>
            <a:pPr marL="0" indent="0">
              <a:buNone/>
            </a:pPr>
            <a:r>
              <a:rPr lang="en-US" altLang="en-US">
                <a:sym typeface="+mn-ea"/>
              </a:rPr>
              <a:t>    - fiducial volume cut (FV&lt;5.3 m) to reduce external</a:t>
            </a:r>
            <a:endParaRPr lang="en-US" altLang="en-US"/>
          </a:p>
          <a:p>
            <a:pPr marL="0" indent="0">
              <a:buNone/>
            </a:pPr>
            <a:r>
              <a:rPr lang="en-US" altLang="en-US">
                <a:sym typeface="+mn-ea"/>
              </a:rPr>
              <a:t>backgrounds.</a:t>
            </a:r>
            <a:endParaRPr lang="en-US" altLang="en-US"/>
          </a:p>
          <a:p>
            <a:pPr marL="0" indent="0">
              <a:buNone/>
            </a:pPr>
            <a:r>
              <a:rPr lang="en-US" altLang="en-US" b="1">
                <a:sym typeface="+mn-ea"/>
              </a:rPr>
              <a:t>   </a:t>
            </a:r>
            <a:r>
              <a:rPr lang="en-US" altLang="en-US">
                <a:sym typeface="+mn-ea"/>
              </a:rPr>
              <a:t> - position scale*direction to remove out-going events</a:t>
            </a:r>
            <a:endParaRPr lang="en-US" altLang="en-US"/>
          </a:p>
          <a:p>
            <a:pPr marL="0" indent="0">
              <a:buNone/>
            </a:pPr>
            <a:r>
              <a:rPr lang="en-US" altLang="en-US">
                <a:sym typeface="+mn-ea"/>
              </a:rPr>
              <a:t>    - PMT timing window cuts to remove instrumental noises</a:t>
            </a:r>
            <a:endParaRPr lang="en-US" altLang="en-US"/>
          </a:p>
          <a:p>
            <a:pPr marL="0" indent="0">
              <a:buNone/>
            </a:pPr>
            <a:r>
              <a:rPr lang="en-US" altLang="en-US">
                <a:sym typeface="+mn-ea"/>
              </a:rPr>
              <a:t>    - parameters evaluating </a:t>
            </a:r>
            <a:r>
              <a:rPr lang="en-US" altLang="en-US">
                <a:sym typeface="+mn-ea"/>
              </a:rPr>
              <a:t>isotropy to remove isotropic backgrounds</a:t>
            </a:r>
            <a:endParaRPr lang="en-US"/>
          </a:p>
        </p:txBody>
      </p:sp>
      <p:sp>
        <p:nvSpPr>
          <p:cNvPr id="294" name="Text Box 293"/>
          <p:cNvSpPr txBox="true"/>
          <p:nvPr/>
        </p:nvSpPr>
        <p:spPr>
          <a:xfrm>
            <a:off x="1048385" y="2139315"/>
            <a:ext cx="23755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This work</a:t>
            </a:r>
            <a:endParaRPr lang="en-US" altLang="en-US">
              <a:solidFill>
                <a:srgbClr val="FF3300"/>
              </a:solidFill>
            </a:endParaRPr>
          </a:p>
          <a:p>
            <a:r>
              <a:rPr lang="en-US" altLang="en-US">
                <a:solidFill>
                  <a:srgbClr val="0070C0"/>
                </a:solidFill>
              </a:rPr>
              <a:t>Official</a:t>
            </a:r>
            <a:r>
              <a:rPr lang="" altLang="en-US">
                <a:solidFill>
                  <a:srgbClr val="0070C0"/>
                </a:solidFill>
              </a:rPr>
              <a:t> reconstruction</a:t>
            </a:r>
            <a:endParaRPr lang="" altLang="en-US">
              <a:solidFill>
                <a:srgbClr val="0070C0"/>
              </a:solidFill>
            </a:endParaRPr>
          </a:p>
        </p:txBody>
      </p:sp>
      <p:sp>
        <p:nvSpPr>
          <p:cNvPr id="295" name="Text Box 294"/>
          <p:cNvSpPr txBox="true"/>
          <p:nvPr/>
        </p:nvSpPr>
        <p:spPr>
          <a:xfrm>
            <a:off x="977900" y="2871470"/>
            <a:ext cx="336105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1600"/>
              <a:t>Less events in the main</a:t>
            </a:r>
            <a:endParaRPr lang="" altLang="en-US" sz="1600"/>
          </a:p>
          <a:p>
            <a:r>
              <a:rPr lang="" altLang="en-US" sz="1600"/>
              <a:t>signal region of [0.9,1].</a:t>
            </a:r>
            <a:endParaRPr lang="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1600"/>
              <a:t>Less events in the flat</a:t>
            </a:r>
            <a:endParaRPr lang="" altLang="en-US" sz="1600"/>
          </a:p>
          <a:p>
            <a:pPr indent="0">
              <a:buFont typeface="Arial" panose="020B0604020202020204" pitchFamily="34" charset="0"/>
              <a:buNone/>
            </a:pPr>
            <a:r>
              <a:rPr lang="" altLang="en-US" sz="1600"/>
              <a:t>background regions.</a:t>
            </a:r>
            <a:endParaRPr lang="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1600"/>
              <a:t>Needs systematics to be added.</a:t>
            </a:r>
            <a:endParaRPr lang="" altLang="en-US" sz="1600"/>
          </a:p>
        </p:txBody>
      </p:sp>
      <p:sp>
        <p:nvSpPr>
          <p:cNvPr id="296" name="Text Box 295"/>
          <p:cNvSpPr txBox="true"/>
          <p:nvPr/>
        </p:nvSpPr>
        <p:spPr>
          <a:xfrm>
            <a:off x="1048385" y="4193540"/>
            <a:ext cx="1897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5.0&lt;</a:t>
            </a:r>
            <a:r>
              <a:rPr lang="" altLang="en-US">
                <a:sym typeface="+mn-ea"/>
              </a:rPr>
              <a:t>E</a:t>
            </a:r>
            <a:r>
              <a:rPr lang="en-US" altLang="en-US">
                <a:sym typeface="+mn-ea"/>
              </a:rPr>
              <a:t>&lt;15.0 MeV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538085" y="1195070"/>
            <a:ext cx="3947795" cy="4606925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51753"/>
            <a:ext cx="10972800" cy="1143000"/>
          </a:xfrm>
        </p:spPr>
        <p:txBody>
          <a:bodyPr/>
          <a:p>
            <a:r>
              <a:rPr lang="" altLang="en-US" sz="3200" b="1" baseline="30000"/>
              <a:t>16</a:t>
            </a:r>
            <a:r>
              <a:rPr lang="" altLang="en-US" sz="3200" b="1"/>
              <a:t>N Calibration Source</a:t>
            </a:r>
            <a:endParaRPr lang="" altLang="en-US" sz="3200" b="1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279255" y="6330315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5" y="4582795"/>
            <a:ext cx="3030855" cy="2223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71905"/>
            <a:ext cx="6548120" cy="3310890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4078605" y="5950585"/>
            <a:ext cx="7577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Multiple calibration runs have been deployed in water phase and partial-fill phase.</a:t>
            </a:r>
            <a:endParaRPr lang="" altLang="en-US"/>
          </a:p>
        </p:txBody>
      </p:sp>
      <p:sp>
        <p:nvSpPr>
          <p:cNvPr id="10" name="Text Box 9"/>
          <p:cNvSpPr txBox="true"/>
          <p:nvPr/>
        </p:nvSpPr>
        <p:spPr>
          <a:xfrm>
            <a:off x="514350" y="903605"/>
            <a:ext cx="10897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For evaluating the biases between data and simulation, as well as the</a:t>
            </a:r>
            <a:r>
              <a:rPr lang="" altLang="en-US">
                <a:sym typeface="+mn-ea"/>
              </a:rPr>
              <a:t> </a:t>
            </a:r>
            <a:r>
              <a:rPr lang="en-US" altLang="en-US">
                <a:sym typeface="+mn-ea"/>
              </a:rPr>
              <a:t>reconstruction uncertainties.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025" y="5301615"/>
            <a:ext cx="4813935" cy="779780"/>
          </a:xfrm>
          <a:prstGeom prst="rect">
            <a:avLst/>
          </a:prstGeom>
        </p:spPr>
      </p:pic>
      <p:sp>
        <p:nvSpPr>
          <p:cNvPr id="2" name="Text Box 1"/>
          <p:cNvSpPr txBox="true"/>
          <p:nvPr/>
        </p:nvSpPr>
        <p:spPr>
          <a:xfrm>
            <a:off x="330200" y="1179830"/>
            <a:ext cx="569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/>
              <a:t>S</a:t>
            </a:r>
            <a:r>
              <a:rPr lang="" altLang="en-US" b="1" baseline="30000"/>
              <a:t>1st-</a:t>
            </a:r>
            <a:r>
              <a:rPr lang="" altLang="en-US" b="1" baseline="30000">
                <a:latin typeface="DejaVu Math TeX Gyre" panose="02000503000000000000" charset="0"/>
                <a:cs typeface="DejaVu Math TeX Gyre" panose="02000503000000000000" charset="0"/>
              </a:rPr>
              <a:t>γ</a:t>
            </a:r>
            <a:r>
              <a:rPr lang="en-US" altLang="en-US" b="1"/>
              <a:t>(x): 1</a:t>
            </a:r>
            <a:r>
              <a:rPr lang="en-US" altLang="en-US" b="1" baseline="30000"/>
              <a:t>st </a:t>
            </a:r>
            <a:r>
              <a:rPr lang="en-US" altLang="en-US" b="1">
                <a:latin typeface="DejaVu Math TeX Gyre" panose="02000503000000000000" charset="0"/>
                <a:cs typeface="DejaVu Math TeX Gyre" panose="02000503000000000000" charset="0"/>
              </a:rPr>
              <a:t>γ </a:t>
            </a: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interactions with water (from MC)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548130"/>
            <a:ext cx="4730103" cy="3474720"/>
          </a:xfrm>
          <a:prstGeom prst="rect">
            <a:avLst/>
          </a:prstGeom>
        </p:spPr>
      </p:pic>
      <p:sp>
        <p:nvSpPr>
          <p:cNvPr id="5" name="Title 4"/>
          <p:cNvSpPr>
            <a:spLocks noGrp="true"/>
          </p:cNvSpPr>
          <p:nvPr>
            <p:ph type="title"/>
          </p:nvPr>
        </p:nvSpPr>
        <p:spPr>
          <a:xfrm>
            <a:off x="499745" y="-17145"/>
            <a:ext cx="10515600" cy="1325563"/>
          </a:xfrm>
        </p:spPr>
        <p:txBody>
          <a:bodyPr/>
          <a:p>
            <a:r>
              <a:rPr lang="" altLang="en-US" sz="3200" b="1">
                <a:effectLst/>
              </a:rPr>
              <a:t>Position</a:t>
            </a:r>
            <a:r>
              <a:rPr lang="en-US" altLang="en-US" sz="3200" b="1">
                <a:effectLst/>
              </a:rPr>
              <a:t> </a:t>
            </a:r>
            <a:r>
              <a:rPr lang="en-US" altLang="en-US" sz="3200" b="1">
                <a:effectLst/>
                <a:sym typeface="+mn-ea"/>
              </a:rPr>
              <a:t>Reconstruction </a:t>
            </a:r>
            <a:r>
              <a:rPr lang="en-US" altLang="en-US" sz="3200" b="1">
                <a:effectLst/>
              </a:rPr>
              <a:t>Resolutions</a:t>
            </a:r>
            <a:endParaRPr lang="en-US" altLang="en-US" sz="3200" b="1">
              <a:effectLst/>
            </a:endParaRPr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" y="5369560"/>
            <a:ext cx="5935345" cy="711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925" y="1548130"/>
            <a:ext cx="5314950" cy="3761740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6115685" y="1179830"/>
            <a:ext cx="5904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b="1" baseline="30000"/>
              <a:t>16</a:t>
            </a:r>
            <a:r>
              <a:rPr lang="en-US" altLang="en-US" b="1"/>
              <a:t>N central run-107055 at </a:t>
            </a:r>
            <a:r>
              <a:rPr lang="en-US" altLang="en-US" b="1">
                <a:sym typeface="+mn-ea"/>
              </a:rPr>
              <a:t>(</a:t>
            </a:r>
            <a:r>
              <a:rPr lang="en-US" b="1">
                <a:sym typeface="+mn-ea"/>
              </a:rPr>
              <a:t>-5.283,-0.209,-1.057</a:t>
            </a:r>
            <a:r>
              <a:rPr lang="en-US" altLang="en-US" b="1">
                <a:sym typeface="+mn-ea"/>
              </a:rPr>
              <a:t>) mm</a:t>
            </a:r>
            <a:endParaRPr lang="en-US" altLang="en-US" b="1"/>
          </a:p>
        </p:txBody>
      </p:sp>
      <p:sp>
        <p:nvSpPr>
          <p:cNvPr id="15" name="Text Box 14"/>
          <p:cNvSpPr txBox="true"/>
          <p:nvPr/>
        </p:nvSpPr>
        <p:spPr>
          <a:xfrm>
            <a:off x="4084320" y="1916430"/>
            <a:ext cx="589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— x</a:t>
            </a:r>
            <a:endParaRPr lang="en-US"/>
          </a:p>
          <a:p>
            <a:pPr algn="l"/>
            <a:r>
              <a:rPr lang="en-US">
                <a:solidFill>
                  <a:srgbClr val="FF0000"/>
                </a:solidFill>
                <a:sym typeface="+mn-ea"/>
              </a:rPr>
              <a:t>— y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— z</a:t>
            </a:r>
            <a:endParaRPr lang="en-US"/>
          </a:p>
        </p:txBody>
      </p:sp>
      <p:sp>
        <p:nvSpPr>
          <p:cNvPr id="12" name="Text Box 11"/>
          <p:cNvSpPr txBox="true"/>
          <p:nvPr/>
        </p:nvSpPr>
        <p:spPr>
          <a:xfrm>
            <a:off x="343535" y="6081395"/>
            <a:ext cx="54159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000">
                <a:latin typeface="Arial" panose="020B0604020202020204" pitchFamily="34" charset="0"/>
                <a:cs typeface="Arial" panose="020B0604020202020204" pitchFamily="34" charset="0"/>
              </a:rPr>
              <a:t>To obtain: (1) fit bias μ</a:t>
            </a:r>
            <a:r>
              <a:rPr lang="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" altLang="en-US" sz="2000">
                <a:latin typeface="Arial" panose="020B0604020202020204" pitchFamily="34" charset="0"/>
                <a:cs typeface="Arial" panose="020B0604020202020204" pitchFamily="34" charset="0"/>
              </a:rPr>
              <a:t>; (2) fit resolution: σ</a:t>
            </a:r>
            <a:r>
              <a:rPr lang="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endParaRPr lang="" altLang="en-US" sz="20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290050" y="640461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739640" y="1196340"/>
            <a:ext cx="5341632" cy="365760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4357370" y="797560"/>
            <a:ext cx="71545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position biases/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vertex shifts</a:t>
            </a:r>
            <a:r>
              <a:rPr lang="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 b="1" baseline="-250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(data)-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μ</a:t>
            </a:r>
            <a:r>
              <a:rPr lang="en-US" altLang="en-US" sz="2000" b="1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</a:t>
            </a:r>
            <a:r>
              <a:rPr lang="" altLang="en-US" sz="2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simluation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en-US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18"/>
          <p:cNvSpPr txBox="true"/>
          <p:nvPr/>
        </p:nvSpPr>
        <p:spPr>
          <a:xfrm>
            <a:off x="1854200" y="113030"/>
            <a:ext cx="848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baseline="30000"/>
              <a:t>16</a:t>
            </a:r>
            <a:r>
              <a:rPr lang="en-US" altLang="en-US" sz="3200" b="1"/>
              <a:t>N Scan Results</a:t>
            </a:r>
            <a:endParaRPr lang="en-US" altLang="en-US" sz="3200" b="1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4741545"/>
            <a:ext cx="3353713" cy="2011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2740025"/>
            <a:ext cx="3396771" cy="2011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728345"/>
            <a:ext cx="3370034" cy="2011680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2940685" y="1003935"/>
            <a:ext cx="919480" cy="36830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" altLang="en-US" b="1"/>
              <a:t>X scan</a:t>
            </a:r>
            <a:endParaRPr lang="" altLang="en-US" b="1"/>
          </a:p>
        </p:txBody>
      </p:sp>
      <p:sp>
        <p:nvSpPr>
          <p:cNvPr id="11" name="Text Box 10"/>
          <p:cNvSpPr txBox="true"/>
          <p:nvPr/>
        </p:nvSpPr>
        <p:spPr>
          <a:xfrm>
            <a:off x="2033905" y="3020060"/>
            <a:ext cx="919480" cy="36830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" altLang="en-US" b="1"/>
              <a:t>Y</a:t>
            </a:r>
            <a:r>
              <a:rPr lang="en-US" altLang="en-US" b="1"/>
              <a:t> scan</a:t>
            </a:r>
            <a:endParaRPr lang="en-US" altLang="en-US" b="1"/>
          </a:p>
        </p:txBody>
      </p:sp>
      <p:sp>
        <p:nvSpPr>
          <p:cNvPr id="12" name="Text Box 11"/>
          <p:cNvSpPr txBox="true"/>
          <p:nvPr/>
        </p:nvSpPr>
        <p:spPr>
          <a:xfrm>
            <a:off x="2033905" y="5025390"/>
            <a:ext cx="906780" cy="36830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" altLang="en-US" b="1"/>
              <a:t>Z</a:t>
            </a:r>
            <a:r>
              <a:rPr lang="en-US" altLang="en-US" b="1"/>
              <a:t> scan</a:t>
            </a:r>
            <a:endParaRPr lang="en-US" altLang="en-US" b="1"/>
          </a:p>
        </p:txBody>
      </p:sp>
      <p:sp>
        <p:nvSpPr>
          <p:cNvPr id="13" name="Text Box 12"/>
          <p:cNvSpPr txBox="true"/>
          <p:nvPr/>
        </p:nvSpPr>
        <p:spPr>
          <a:xfrm>
            <a:off x="1198245" y="1003935"/>
            <a:ext cx="121158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p>
            <a:r>
              <a:rPr lang="" altLang="en-US"/>
              <a:t>Data</a:t>
            </a:r>
            <a:endParaRPr lang="" altLang="en-US"/>
          </a:p>
          <a:p>
            <a:r>
              <a:rPr lang="" altLang="en-US">
                <a:solidFill>
                  <a:srgbClr val="FF0000"/>
                </a:solidFill>
              </a:rPr>
              <a:t>simluation</a:t>
            </a:r>
            <a:endParaRPr lang="" altLang="en-US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60" y="5213350"/>
            <a:ext cx="3348355" cy="1539875"/>
          </a:xfrm>
          <a:prstGeom prst="rect">
            <a:avLst/>
          </a:prstGeom>
        </p:spPr>
      </p:pic>
      <p:sp>
        <p:nvSpPr>
          <p:cNvPr id="15" name="Text Box 14"/>
          <p:cNvSpPr txBox="true"/>
          <p:nvPr/>
        </p:nvSpPr>
        <p:spPr>
          <a:xfrm>
            <a:off x="4347210" y="4853940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b="1"/>
              <a:t>this work</a:t>
            </a:r>
            <a:endParaRPr lang="" altLang="en-US" b="1"/>
          </a:p>
        </p:txBody>
      </p:sp>
      <p:pic>
        <p:nvPicPr>
          <p:cNvPr id="16" name="Picture 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814945" y="5196840"/>
            <a:ext cx="3696970" cy="1556385"/>
          </a:xfrm>
          <a:prstGeom prst="rect">
            <a:avLst/>
          </a:prstGeom>
        </p:spPr>
      </p:pic>
      <p:sp>
        <p:nvSpPr>
          <p:cNvPr id="17" name="Text Box 16"/>
          <p:cNvSpPr txBox="true"/>
          <p:nvPr/>
        </p:nvSpPr>
        <p:spPr>
          <a:xfrm>
            <a:off x="7814945" y="4853940"/>
            <a:ext cx="287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b="1"/>
              <a:t>official pushlished paper</a:t>
            </a:r>
            <a:endParaRPr lang="" altLang="en-US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490720" y="1109345"/>
            <a:ext cx="7235190" cy="5059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15" y="2814320"/>
            <a:ext cx="4020185" cy="59753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9" name="Text Box 18"/>
          <p:cNvSpPr txBox="true"/>
          <p:nvPr/>
        </p:nvSpPr>
        <p:spPr>
          <a:xfrm>
            <a:off x="1854200" y="113030"/>
            <a:ext cx="848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baseline="30000"/>
              <a:t>16</a:t>
            </a:r>
            <a:r>
              <a:rPr lang="en-US" altLang="en-US" sz="3200" b="1"/>
              <a:t>N Scan Results</a:t>
            </a:r>
            <a:endParaRPr lang="en-US" altLang="en-US" sz="3200" b="1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802640"/>
            <a:ext cx="3464294" cy="2011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" y="2814320"/>
            <a:ext cx="3461626" cy="2011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" y="4709795"/>
            <a:ext cx="3438852" cy="2011680"/>
          </a:xfrm>
          <a:prstGeom prst="rect">
            <a:avLst/>
          </a:prstGeom>
        </p:spPr>
      </p:pic>
      <p:sp>
        <p:nvSpPr>
          <p:cNvPr id="11" name="Text Box 10"/>
          <p:cNvSpPr txBox="true"/>
          <p:nvPr/>
        </p:nvSpPr>
        <p:spPr>
          <a:xfrm>
            <a:off x="1854200" y="1058545"/>
            <a:ext cx="919480" cy="36830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en-US" altLang="en-US" b="1"/>
              <a:t>X scan</a:t>
            </a:r>
            <a:endParaRPr lang="en-US" altLang="en-US" b="1"/>
          </a:p>
        </p:txBody>
      </p:sp>
      <p:sp>
        <p:nvSpPr>
          <p:cNvPr id="13" name="Text Box 12"/>
          <p:cNvSpPr txBox="true"/>
          <p:nvPr/>
        </p:nvSpPr>
        <p:spPr>
          <a:xfrm>
            <a:off x="1729105" y="1931035"/>
            <a:ext cx="1211580" cy="645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p>
            <a:r>
              <a:rPr lang="en-US" altLang="en-US"/>
              <a:t>Data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simluation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true"/>
          <p:nvPr/>
        </p:nvSpPr>
        <p:spPr>
          <a:xfrm>
            <a:off x="1875155" y="3043555"/>
            <a:ext cx="919480" cy="36830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en-US" altLang="en-US" b="1"/>
              <a:t>Y scan</a:t>
            </a:r>
            <a:endParaRPr lang="en-US" altLang="en-US" b="1"/>
          </a:p>
        </p:txBody>
      </p:sp>
      <p:sp>
        <p:nvSpPr>
          <p:cNvPr id="14" name="Text Box 13"/>
          <p:cNvSpPr txBox="true"/>
          <p:nvPr/>
        </p:nvSpPr>
        <p:spPr>
          <a:xfrm>
            <a:off x="1887855" y="4921885"/>
            <a:ext cx="906780" cy="36830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en-US" altLang="en-US" b="1"/>
              <a:t>Z scan</a:t>
            </a:r>
            <a:endParaRPr lang="en-US" altLang="en-US" b="1"/>
          </a:p>
        </p:txBody>
      </p:sp>
      <p:sp>
        <p:nvSpPr>
          <p:cNvPr id="15" name="Text Box 14"/>
          <p:cNvSpPr txBox="true"/>
          <p:nvPr/>
        </p:nvSpPr>
        <p:spPr>
          <a:xfrm>
            <a:off x="4525010" y="797560"/>
            <a:ext cx="71545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position </a:t>
            </a:r>
            <a:r>
              <a:rPr lang="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resolutions</a:t>
            </a:r>
            <a:endParaRPr lang="en-US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true"/>
          </p:cNvSpPr>
          <p:nvPr/>
        </p:nvSpPr>
        <p:spPr>
          <a:xfrm>
            <a:off x="615315" y="361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fals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>
                <a:effectLst/>
              </a:rPr>
              <a:t>Direction Reconstruction</a:t>
            </a:r>
            <a:r>
              <a:rPr lang="" altLang="en-US" sz="3200">
                <a:effectLst/>
              </a:rPr>
              <a:t> </a:t>
            </a:r>
            <a:r>
              <a:rPr lang="en-US" altLang="en-US" sz="3200">
                <a:effectLst/>
              </a:rPr>
              <a:t>Resolutions</a:t>
            </a:r>
            <a:endParaRPr lang="en-US" altLang="en-US" sz="3200">
              <a:effectLst/>
            </a:endParaRPr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19190" y="1659255"/>
            <a:ext cx="5753100" cy="419100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7281545" y="2125980"/>
            <a:ext cx="66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Data</a:t>
            </a:r>
            <a:endParaRPr lang="en-US" altLang="en-US"/>
          </a:p>
          <a:p>
            <a:r>
              <a:rPr lang="en-US" altLang="en-US"/>
              <a:t>MC</a:t>
            </a:r>
            <a:endParaRPr lang="en-US" alt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1659255"/>
            <a:ext cx="5481320" cy="1006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" y="2771140"/>
            <a:ext cx="4448175" cy="1052830"/>
          </a:xfrm>
          <a:prstGeom prst="rect">
            <a:avLst/>
          </a:prstGeom>
        </p:spPr>
      </p:pic>
      <p:sp>
        <p:nvSpPr>
          <p:cNvPr id="8" name="Text Box 7"/>
          <p:cNvSpPr txBox="true"/>
          <p:nvPr/>
        </p:nvSpPr>
        <p:spPr>
          <a:xfrm>
            <a:off x="615315" y="4025265"/>
            <a:ext cx="52266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α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</a:t>
            </a:r>
            <a:r>
              <a:rPr lang="" altLang="en-US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fraction of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" altLang="en-US" b="1" baseline="-2500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" altLang="en-US" b="1">
                <a:latin typeface="Arial" panose="020B0604020202020204" pitchFamily="34" charset="0"/>
                <a:cs typeface="Arial" panose="020B0604020202020204" pitchFamily="34" charset="0"/>
              </a:rPr>
              <a:t>: slope of the main peak due to the true angular resolution of the detector</a:t>
            </a:r>
            <a:endParaRPr lang="" alt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β</a:t>
            </a:r>
            <a:r>
              <a:rPr lang="" altLang="en-US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 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slope of the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tails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due to electron multiple scattering</a:t>
            </a:r>
            <a:endParaRPr lang="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300210" y="635127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itle 9"/>
          <p:cNvSpPr>
            <a:spLocks noGrp="true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/>
          <a:p>
            <a:r>
              <a:rPr lang="" altLang="en-US" sz="3600" b="1">
                <a:effectLst/>
              </a:rPr>
              <a:t>Solar Neutrinos</a:t>
            </a:r>
            <a:endParaRPr lang="" altLang="en-US" sz="3600" b="1">
              <a:effectLst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313680" y="1892300"/>
            <a:ext cx="6602730" cy="4719955"/>
            <a:chOff x="8715" y="2211"/>
            <a:chExt cx="10398" cy="7433"/>
          </a:xfrm>
        </p:grpSpPr>
        <p:sp>
          <p:nvSpPr>
            <p:cNvPr id="9" name="Text Box 8"/>
            <p:cNvSpPr txBox="true"/>
            <p:nvPr/>
          </p:nvSpPr>
          <p:spPr>
            <a:xfrm>
              <a:off x="8715" y="2211"/>
              <a:ext cx="1039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/>
                <a:t>Net nuclear transformation: hydrogen are fused into heliums </a:t>
              </a:r>
              <a:endParaRPr lang="en-US" alt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832" y="2792"/>
              <a:ext cx="10038" cy="6853"/>
              <a:chOff x="8770" y="2792"/>
              <a:chExt cx="10038" cy="6853"/>
            </a:xfrm>
          </p:grpSpPr>
          <p:pic>
            <p:nvPicPr>
              <p:cNvPr id="7" name="Picture 6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770" y="4200"/>
                <a:ext cx="7531" cy="1728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87" y="2792"/>
                <a:ext cx="5663" cy="828"/>
              </a:xfrm>
              <a:prstGeom prst="rect">
                <a:avLst/>
              </a:prstGeom>
            </p:spPr>
          </p:pic>
          <p:sp>
            <p:nvSpPr>
              <p:cNvPr id="13" name="Text Box 12"/>
              <p:cNvSpPr txBox="true"/>
              <p:nvPr/>
            </p:nvSpPr>
            <p:spPr>
              <a:xfrm>
                <a:off x="8770" y="3620"/>
                <a:ext cx="3271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" altLang="en-US"/>
                  <a:t>Average energy</a:t>
                </a:r>
                <a:endParaRPr lang="" altLang="en-US"/>
              </a:p>
            </p:txBody>
          </p:sp>
          <p:sp>
            <p:nvSpPr>
              <p:cNvPr id="14" name="Text Box 13"/>
              <p:cNvSpPr txBox="true"/>
              <p:nvPr/>
            </p:nvSpPr>
            <p:spPr>
              <a:xfrm>
                <a:off x="8887" y="5775"/>
                <a:ext cx="831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" altLang="en-US"/>
                  <a:t>Total flux reaches the Earth (luminosity relation</a:t>
                </a:r>
                <a:r>
                  <a:rPr lang="" altLang="en-US" b="1"/>
                  <a:t>)</a:t>
                </a:r>
                <a:endParaRPr lang="" altLang="en-US"/>
              </a:p>
            </p:txBody>
          </p:sp>
          <p:pic>
            <p:nvPicPr>
              <p:cNvPr id="17" name="Picture 16"/>
              <p:cNvPicPr>
                <a:picLocks noChangeAspect="true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50" y="2937"/>
                <a:ext cx="3257" cy="538"/>
              </a:xfrm>
              <a:prstGeom prst="rect">
                <a:avLst/>
              </a:prstGeom>
            </p:spPr>
          </p:pic>
          <p:sp>
            <p:nvSpPr>
              <p:cNvPr id="20" name="Text Box 19"/>
              <p:cNvSpPr txBox="true"/>
              <p:nvPr/>
            </p:nvSpPr>
            <p:spPr>
              <a:xfrm>
                <a:off x="8887" y="8282"/>
                <a:ext cx="430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" altLang="en-US"/>
                  <a:t>where the solar constant:</a:t>
                </a:r>
                <a:endParaRPr lang="" altLang="en-US"/>
              </a:p>
            </p:txBody>
          </p:sp>
          <p:pic>
            <p:nvPicPr>
              <p:cNvPr id="21" name="Picture 20"/>
              <p:cNvPicPr>
                <a:picLocks noChangeAspect="true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2" y="6656"/>
                <a:ext cx="9817" cy="129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true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8" y="8997"/>
                <a:ext cx="7235" cy="648"/>
              </a:xfrm>
              <a:prstGeom prst="rect">
                <a:avLst/>
              </a:prstGeom>
            </p:spPr>
          </p:pic>
        </p:grpSp>
      </p:grpSp>
      <p:sp>
        <p:nvSpPr>
          <p:cNvPr id="25" name="Text Box 24"/>
          <p:cNvSpPr txBox="true"/>
          <p:nvPr/>
        </p:nvSpPr>
        <p:spPr>
          <a:xfrm>
            <a:off x="5350510" y="970280"/>
            <a:ext cx="6528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/>
              <a:t>Electron neutrinos produced in the core of the Sun through various nuclear fusion reactions. </a:t>
            </a:r>
            <a:endParaRPr lang="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283210" y="1105535"/>
            <a:ext cx="4818380" cy="3049270"/>
            <a:chOff x="379" y="1741"/>
            <a:chExt cx="7588" cy="4802"/>
          </a:xfrm>
        </p:grpSpPr>
        <p:grpSp>
          <p:nvGrpSpPr>
            <p:cNvPr id="45" name="Group 44"/>
            <p:cNvGrpSpPr/>
            <p:nvPr/>
          </p:nvGrpSpPr>
          <p:grpSpPr>
            <a:xfrm>
              <a:off x="379" y="1741"/>
              <a:ext cx="7588" cy="4803"/>
              <a:chOff x="329" y="2828"/>
              <a:chExt cx="7588" cy="480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29" y="2828"/>
                <a:ext cx="7588" cy="4803"/>
                <a:chOff x="12927" y="6826"/>
                <a:chExt cx="5910" cy="3388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2927" y="6826"/>
                  <a:ext cx="5910" cy="3388"/>
                  <a:chOff x="12927" y="6844"/>
                  <a:chExt cx="5910" cy="3388"/>
                </a:xfrm>
              </p:grpSpPr>
              <p:pic>
                <p:nvPicPr>
                  <p:cNvPr id="30" name="Picture 29"/>
                  <p:cNvPicPr>
                    <a:picLocks noChangeAspect="true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flipH="true">
                    <a:off x="12927" y="6844"/>
                    <a:ext cx="5910" cy="3388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 Box 30"/>
                  <p:cNvSpPr txBox="true"/>
                  <p:nvPr/>
                </p:nvSpPr>
                <p:spPr>
                  <a:xfrm>
                    <a:off x="14775" y="7822"/>
                    <a:ext cx="873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l"/>
                    <a:r>
                      <a:rPr lang="en-US" sz="2800">
                        <a:solidFill>
                          <a:schemeClr val="tx1"/>
                        </a:solidFill>
                        <a:latin typeface="MathJax_Math" charset="0"/>
                        <a:cs typeface="MathJax_Math" charset="0"/>
                        <a:sym typeface="+mn-ea"/>
                      </a:rPr>
                      <a:t>ν</a:t>
                    </a:r>
                    <a:r>
                      <a:rPr lang="en-US" altLang="en-US" sz="2800" baseline="-25000">
                        <a:sym typeface="+mn-ea"/>
                      </a:rPr>
                      <a:t>e</a:t>
                    </a:r>
                    <a:endParaRPr lang="en-US" sz="2800"/>
                  </a:p>
                </p:txBody>
              </p:sp>
              <p:cxnSp>
                <p:nvCxnSpPr>
                  <p:cNvPr id="32" name="Straight Arrow Connector 31"/>
                  <p:cNvCxnSpPr/>
                  <p:nvPr/>
                </p:nvCxnSpPr>
                <p:spPr>
                  <a:xfrm>
                    <a:off x="14571" y="8236"/>
                    <a:ext cx="2782" cy="909"/>
                  </a:xfrm>
                  <a:prstGeom prst="straightConnector1">
                    <a:avLst/>
                  </a:prstGeom>
                  <a:ln w="254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 Box 32"/>
                <p:cNvSpPr txBox="true"/>
                <p:nvPr/>
              </p:nvSpPr>
              <p:spPr>
                <a:xfrm>
                  <a:off x="16612" y="7804"/>
                  <a:ext cx="1422" cy="1059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:r>
                    <a:rPr lang="en-US" sz="2800">
                      <a:solidFill>
                        <a:schemeClr val="bg1"/>
                      </a:solidFill>
                      <a:latin typeface="MathJax_Math" charset="0"/>
                      <a:cs typeface="MathJax_Math" charset="0"/>
                      <a:sym typeface="+mn-ea"/>
                    </a:rPr>
                    <a:t>ν</a:t>
                  </a:r>
                  <a:r>
                    <a:rPr lang="en-US" altLang="en-US" sz="2800" baseline="-25000">
                      <a:solidFill>
                        <a:schemeClr val="bg1"/>
                      </a:solidFill>
                      <a:sym typeface="+mn-ea"/>
                    </a:rPr>
                    <a:t>e</a:t>
                  </a:r>
                  <a:endParaRPr lang="en-US" altLang="en-US" sz="2800" baseline="-25000">
                    <a:solidFill>
                      <a:schemeClr val="bg1"/>
                    </a:solidFill>
                    <a:sym typeface="+mn-ea"/>
                  </a:endParaRPr>
                </a:p>
                <a:p>
                  <a:pPr algn="l"/>
                  <a:r>
                    <a:rPr lang="en-US" sz="2800">
                      <a:solidFill>
                        <a:schemeClr val="bg1"/>
                      </a:solidFill>
                      <a:latin typeface="MathJax_Math" charset="0"/>
                      <a:cs typeface="MathJax_Math" charset="0"/>
                      <a:sym typeface="+mn-ea"/>
                    </a:rPr>
                    <a:t>ν</a:t>
                  </a:r>
                  <a:r>
                    <a:rPr lang="en-US" altLang="en-US" sz="2800" baseline="-25000">
                      <a:solidFill>
                        <a:schemeClr val="bg1"/>
                      </a:solidFill>
                      <a:sym typeface="+mn-ea"/>
                    </a:rPr>
                    <a:t>x</a:t>
                  </a:r>
                  <a:endParaRPr lang="en-US" altLang="en-US" sz="2800" baseline="-2500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</p:grpSp>
          <p:sp>
            <p:nvSpPr>
              <p:cNvPr id="44" name="Text Box 43"/>
              <p:cNvSpPr txBox="true"/>
              <p:nvPr/>
            </p:nvSpPr>
            <p:spPr>
              <a:xfrm>
                <a:off x="3869" y="5476"/>
                <a:ext cx="164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" altLang="en-US" sz="2800">
                    <a:solidFill>
                      <a:schemeClr val="bg1"/>
                    </a:solidFill>
                  </a:rPr>
                  <a:t>D</a:t>
                </a:r>
                <a:r>
                  <a:rPr lang="" altLang="en-US" sz="2800" baseline="-25000">
                    <a:solidFill>
                      <a:schemeClr val="bg1"/>
                    </a:solidFill>
                  </a:rPr>
                  <a:t>⊙</a:t>
                </a:r>
                <a:endParaRPr lang="" altLang="en-US" sz="2800" baseline="-25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Text Box 45"/>
            <p:cNvSpPr txBox="true"/>
            <p:nvPr/>
          </p:nvSpPr>
          <p:spPr>
            <a:xfrm>
              <a:off x="2008" y="2547"/>
              <a:ext cx="743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" altLang="en-US" b="1">
                  <a:solidFill>
                    <a:schemeClr val="tx1"/>
                  </a:solidFill>
                  <a:sym typeface="+mn-ea"/>
                </a:rPr>
                <a:t>L</a:t>
              </a:r>
              <a:r>
                <a:rPr lang="en-US" altLang="en-US" b="1" baseline="-25000">
                  <a:solidFill>
                    <a:schemeClr val="tx1"/>
                  </a:solidFill>
                  <a:sym typeface="+mn-ea"/>
                </a:rPr>
                <a:t>⊙</a:t>
              </a:r>
              <a:endParaRPr lang="en-US" altLang="en-US" b="1" baseline="-250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016" y="3377"/>
              <a:ext cx="736" cy="684"/>
            </a:xfrm>
            <a:prstGeom prst="ellipse">
              <a:avLst/>
            </a:prstGeom>
            <a:noFill/>
            <a:ln w="25400" cmpd="sng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173210" y="6255385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Text Box 18"/>
          <p:cNvSpPr txBox="true"/>
          <p:nvPr/>
        </p:nvSpPr>
        <p:spPr>
          <a:xfrm>
            <a:off x="1854200" y="113030"/>
            <a:ext cx="848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baseline="30000"/>
              <a:t>16</a:t>
            </a:r>
            <a:r>
              <a:rPr lang="en-US" altLang="en-US" sz="3200" b="1"/>
              <a:t>N Scan Results</a:t>
            </a:r>
            <a:endParaRPr lang="en-US" altLang="en-US" sz="3200" b="1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4044315"/>
            <a:ext cx="3818783" cy="2560320"/>
          </a:xfrm>
          <a:prstGeom prst="rect">
            <a:avLst/>
          </a:prstGeom>
        </p:spPr>
      </p:pic>
      <p:sp>
        <p:nvSpPr>
          <p:cNvPr id="7" name="Text Box 6"/>
          <p:cNvSpPr txBox="true"/>
          <p:nvPr/>
        </p:nvSpPr>
        <p:spPr>
          <a:xfrm>
            <a:off x="5804535" y="4207510"/>
            <a:ext cx="47936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en-US" sz="20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" altLang="en-US" sz="2000">
                <a:latin typeface="Arial" panose="020B0604020202020204" pitchFamily="34" charset="0"/>
                <a:cs typeface="Arial" panose="020B0604020202020204" pitchFamily="34" charset="0"/>
              </a:rPr>
              <a:t>data/MC discrepancy: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/>
              <a:t>-5.7+-3.4 %</a:t>
            </a:r>
            <a:endParaRPr lang="en-US" altLang="en-US" sz="2000"/>
          </a:p>
          <a:p>
            <a:pPr algn="l"/>
            <a:endParaRPr lang="en-US" altLang="en-US" sz="2000"/>
          </a:p>
          <a:p>
            <a:pPr algn="l"/>
            <a:r>
              <a:rPr lang="" altLang="en-US" sz="2000"/>
              <a:t>     official: -6.9+-11.6%</a:t>
            </a:r>
            <a:endParaRPr lang="en-US" altLang="en-US" sz="2000"/>
          </a:p>
        </p:txBody>
      </p:sp>
      <p:pic>
        <p:nvPicPr>
          <p:cNvPr id="9" name="Content Placeholder 8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75" y="1185545"/>
            <a:ext cx="8639810" cy="2858770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717550" y="730250"/>
            <a:ext cx="6964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angular resolutions between data and simulation</a:t>
            </a:r>
            <a:endParaRPr lang="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289415" y="637286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1790700"/>
            <a:ext cx="5387975" cy="427736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1973580" y="606806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0.</a:t>
            </a:r>
            <a:r>
              <a:rPr lang="" altLang="en-US"/>
              <a:t>0</a:t>
            </a:r>
            <a:r>
              <a:rPr lang="en-US" altLang="en-US"/>
              <a:t>1 MeV per bin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1854200" y="113030"/>
            <a:ext cx="8483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2400" b="1"/>
              <a:t>Evaluate energy systematics: equivalent electron energy</a:t>
            </a:r>
            <a:endParaRPr lang="" altLang="en-US" sz="2400" b="1"/>
          </a:p>
        </p:txBody>
      </p:sp>
      <p:pic>
        <p:nvPicPr>
          <p:cNvPr id="8" name="Picture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0" y="941070"/>
            <a:ext cx="3666597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70" y="4030980"/>
            <a:ext cx="3712845" cy="2668905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483870" y="883920"/>
            <a:ext cx="5227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/>
              <a:t>A map of various </a:t>
            </a:r>
            <a:r>
              <a:rPr lang="en-US" altLang="en-US">
                <a:sym typeface="+mn-ea"/>
              </a:rPr>
              <a:t>simulated electrons </a:t>
            </a:r>
            <a:r>
              <a:rPr lang="" altLang="en-US"/>
              <a:t>energies</a:t>
            </a:r>
            <a:endParaRPr lang="" altLang="en-US"/>
          </a:p>
          <a:p>
            <a:r>
              <a:rPr lang="" altLang="en-US"/>
              <a:t>vs. Cherenkov photons produced by them.</a:t>
            </a:r>
            <a:endParaRPr lang="" altLang="en-US"/>
          </a:p>
        </p:txBody>
      </p:sp>
      <p:pic>
        <p:nvPicPr>
          <p:cNvPr id="11" name="Picture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370" y="4030980"/>
            <a:ext cx="2250440" cy="2668905"/>
          </a:xfrm>
          <a:prstGeom prst="rect">
            <a:avLst/>
          </a:prstGeom>
        </p:spPr>
      </p:pic>
      <p:sp>
        <p:nvSpPr>
          <p:cNvPr id="12" name="Text Box 11"/>
          <p:cNvSpPr txBox="true"/>
          <p:nvPr/>
        </p:nvSpPr>
        <p:spPr>
          <a:xfrm>
            <a:off x="10744200" y="4030980"/>
            <a:ext cx="9321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b="1"/>
              <a:t>SNO</a:t>
            </a:r>
            <a:endParaRPr lang="" altLang="en-US" b="1"/>
          </a:p>
          <a:p>
            <a:r>
              <a:rPr lang="" altLang="en-US" b="1"/>
              <a:t>results</a:t>
            </a:r>
            <a:endParaRPr lang="" altLang="en-US" b="1"/>
          </a:p>
        </p:txBody>
      </p:sp>
      <p:sp>
        <p:nvSpPr>
          <p:cNvPr id="17" name="Text Box 16"/>
          <p:cNvSpPr txBox="true"/>
          <p:nvPr/>
        </p:nvSpPr>
        <p:spPr>
          <a:xfrm>
            <a:off x="8140065" y="1151890"/>
            <a:ext cx="2839720" cy="9220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Number of Cherenkov photons caused by </a:t>
            </a:r>
            <a:r>
              <a:rPr lang="" altLang="en-US" baseline="30000"/>
              <a:t>16</a:t>
            </a:r>
            <a:r>
              <a:rPr lang="" altLang="en-US"/>
              <a:t>N </a:t>
            </a:r>
            <a:endParaRPr lang="" altLang="en-US"/>
          </a:p>
          <a:p>
            <a:pPr indent="0">
              <a:buFont typeface="Arial" panose="020B0604020202020204" pitchFamily="34" charset="0"/>
              <a:buNone/>
            </a:pP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     γ-ray</a:t>
            </a:r>
            <a:r>
              <a:rPr lang="" altLang="en-US"/>
              <a:t> interactions.</a:t>
            </a:r>
            <a:endParaRPr lang="" altLang="en-US"/>
          </a:p>
        </p:txBody>
      </p:sp>
      <p:sp>
        <p:nvSpPr>
          <p:cNvPr id="19" name="Down Arrow 18"/>
          <p:cNvSpPr/>
          <p:nvPr/>
        </p:nvSpPr>
        <p:spPr>
          <a:xfrm>
            <a:off x="7397115" y="3571875"/>
            <a:ext cx="41402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true"/>
          <p:nvPr/>
        </p:nvSpPr>
        <p:spPr>
          <a:xfrm>
            <a:off x="10744200" y="4676140"/>
            <a:ext cx="1059815" cy="5219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en-US" sz="1400"/>
              <a:t>FHWM</a:t>
            </a:r>
            <a:endParaRPr lang="en-US" altLang="en-US" sz="1400"/>
          </a:p>
          <a:p>
            <a:r>
              <a:rPr lang="" altLang="en-US" sz="1400"/>
              <a:t>~ 1.9 MeV</a:t>
            </a:r>
            <a:endParaRPr lang="" altLang="en-US" sz="1400"/>
          </a:p>
        </p:txBody>
      </p:sp>
      <p:sp>
        <p:nvSpPr>
          <p:cNvPr id="22" name="Text Box 21"/>
          <p:cNvSpPr txBox="true"/>
          <p:nvPr/>
        </p:nvSpPr>
        <p:spPr>
          <a:xfrm>
            <a:off x="7726045" y="4491355"/>
            <a:ext cx="1331595" cy="9531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r>
              <a:rPr lang="en-US" sz="1400"/>
              <a:t>full width at half</a:t>
            </a:r>
            <a:r>
              <a:rPr lang="" altLang="en-US" sz="1400"/>
              <a:t> </a:t>
            </a:r>
            <a:r>
              <a:rPr lang="en-US" sz="1400"/>
              <a:t>maximum (FWHM)</a:t>
            </a:r>
            <a:endParaRPr lang="en-US" sz="1400"/>
          </a:p>
          <a:p>
            <a:r>
              <a:rPr lang="en-US" altLang="en-US" sz="1400">
                <a:sym typeface="+mn-ea"/>
              </a:rPr>
              <a:t>~ 1.8 MeV</a:t>
            </a:r>
            <a:endParaRPr lang="en-US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137920" y="1090930"/>
            <a:ext cx="7715250" cy="2326005"/>
            <a:chOff x="167" y="1643"/>
            <a:chExt cx="12150" cy="3663"/>
          </a:xfrm>
        </p:grpSpPr>
        <p:pic>
          <p:nvPicPr>
            <p:cNvPr id="20" name="Picture 19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" y="1643"/>
              <a:ext cx="12150" cy="183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true" flipV="true">
              <a:off x="4479" y="2933"/>
              <a:ext cx="3" cy="70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true" flipV="true">
              <a:off x="6642" y="3097"/>
              <a:ext cx="442" cy="140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true">
              <a:off x="9141" y="2340"/>
              <a:ext cx="7" cy="166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Box 26"/>
            <p:cNvSpPr txBox="true"/>
            <p:nvPr/>
          </p:nvSpPr>
          <p:spPr>
            <a:xfrm>
              <a:off x="8691" y="3887"/>
              <a:ext cx="23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energy scale</a:t>
              </a:r>
              <a:endParaRPr lang="en-US" alt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true" flipV="true">
              <a:off x="1238" y="2933"/>
              <a:ext cx="3" cy="70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 Box 38"/>
            <p:cNvSpPr txBox="true"/>
            <p:nvPr/>
          </p:nvSpPr>
          <p:spPr>
            <a:xfrm>
              <a:off x="2352" y="3635"/>
              <a:ext cx="4258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Equivalent electron</a:t>
              </a:r>
              <a:endParaRPr lang="en-US" altLang="en-US"/>
            </a:p>
            <a:p>
              <a:r>
                <a:rPr lang="en-US" altLang="en-US"/>
                <a:t>distribution extracted</a:t>
              </a:r>
              <a:endParaRPr lang="en-US" altLang="en-US"/>
            </a:p>
            <a:p>
              <a:r>
                <a:rPr lang="en-US" altLang="en-US"/>
                <a:t>from the MC.</a:t>
              </a:r>
              <a:endParaRPr lang="en-US" alt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035" y="4467"/>
              <a:ext cx="5765" cy="839"/>
              <a:chOff x="6334" y="4736"/>
              <a:chExt cx="5765" cy="839"/>
            </a:xfrm>
          </p:grpSpPr>
          <p:pic>
            <p:nvPicPr>
              <p:cNvPr id="17" name="Picture 16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41" y="4736"/>
                <a:ext cx="2658" cy="839"/>
              </a:xfrm>
              <a:prstGeom prst="rect">
                <a:avLst/>
              </a:prstGeom>
            </p:spPr>
          </p:pic>
          <p:sp>
            <p:nvSpPr>
              <p:cNvPr id="42" name="Text Box 41"/>
              <p:cNvSpPr txBox="true"/>
              <p:nvPr/>
            </p:nvSpPr>
            <p:spPr>
              <a:xfrm>
                <a:off x="6334" y="4776"/>
                <a:ext cx="3248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en-US">
                    <a:sym typeface="+mn-ea"/>
                  </a:rPr>
                  <a:t>detector resolution</a:t>
                </a:r>
                <a:endParaRPr lang="en-US"/>
              </a:p>
            </p:txBody>
          </p:sp>
        </p:grpSp>
        <p:sp>
          <p:nvSpPr>
            <p:cNvPr id="43" name="Text Box 42"/>
            <p:cNvSpPr txBox="true"/>
            <p:nvPr/>
          </p:nvSpPr>
          <p:spPr>
            <a:xfrm>
              <a:off x="385" y="3635"/>
              <a:ext cx="171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E</a:t>
              </a:r>
              <a:r>
                <a:rPr lang="en-US" altLang="en-US" baseline="-25000"/>
                <a:t>fit</a:t>
              </a:r>
              <a:r>
                <a:rPr lang="en-US" altLang="en-US"/>
                <a:t> in </a:t>
              </a:r>
              <a:r>
                <a:rPr lang="en-US" altLang="en-US" baseline="30000"/>
                <a:t>16</a:t>
              </a:r>
              <a:r>
                <a:rPr lang="en-US" altLang="en-US"/>
                <a:t>N</a:t>
              </a:r>
              <a:endParaRPr lang="en-US" altLang="en-US"/>
            </a:p>
          </p:txBody>
        </p:sp>
      </p:grpSp>
      <p:sp>
        <p:nvSpPr>
          <p:cNvPr id="19" name="Text Box 18"/>
          <p:cNvSpPr txBox="true"/>
          <p:nvPr/>
        </p:nvSpPr>
        <p:spPr>
          <a:xfrm>
            <a:off x="1854200" y="113030"/>
            <a:ext cx="848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3200" b="1"/>
              <a:t>Energy </a:t>
            </a:r>
            <a:r>
              <a:rPr lang="en-US" altLang="en-US" sz="3200" b="1">
                <a:effectLst/>
                <a:sym typeface="+mn-ea"/>
              </a:rPr>
              <a:t>Reconstruction </a:t>
            </a:r>
            <a:r>
              <a:rPr lang="" altLang="en-US" sz="3200" b="1"/>
              <a:t>Resolutions</a:t>
            </a:r>
            <a:endParaRPr lang="" altLang="en-US" sz="3200" b="1"/>
          </a:p>
        </p:txBody>
      </p:sp>
      <p:pic>
        <p:nvPicPr>
          <p:cNvPr id="28" name="Picture 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3413125"/>
            <a:ext cx="3744806" cy="2743200"/>
          </a:xfrm>
          <a:prstGeom prst="rect">
            <a:avLst/>
          </a:prstGeom>
        </p:spPr>
      </p:pic>
      <p:sp>
        <p:nvSpPr>
          <p:cNvPr id="29" name="Text Box 28"/>
          <p:cNvSpPr txBox="true"/>
          <p:nvPr/>
        </p:nvSpPr>
        <p:spPr>
          <a:xfrm>
            <a:off x="1350645" y="6245225"/>
            <a:ext cx="41033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run-10</a:t>
            </a:r>
            <a:r>
              <a:rPr lang="en-US" altLang="en-US" sz="1600"/>
              <a:t>7055 </a:t>
            </a:r>
            <a:r>
              <a:rPr lang="en-US" sz="1600"/>
              <a:t>(-5.283,-0.209,-1.057)</a:t>
            </a:r>
            <a:r>
              <a:rPr lang="en-US" altLang="en-US" sz="1600"/>
              <a:t> mm</a:t>
            </a:r>
            <a:endParaRPr lang="en-US" altLang="en-US" sz="1600"/>
          </a:p>
        </p:txBody>
      </p:sp>
      <p:sp>
        <p:nvSpPr>
          <p:cNvPr id="30" name="Text Box 29"/>
          <p:cNvSpPr txBox="true"/>
          <p:nvPr/>
        </p:nvSpPr>
        <p:spPr>
          <a:xfrm>
            <a:off x="3553460" y="3603625"/>
            <a:ext cx="1211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Data</a:t>
            </a:r>
            <a:endParaRPr lang="" altLang="en-US"/>
          </a:p>
          <a:p>
            <a:r>
              <a:rPr lang="" altLang="en-US">
                <a:solidFill>
                  <a:srgbClr val="0070C0"/>
                </a:solidFill>
              </a:rPr>
              <a:t>simulation</a:t>
            </a:r>
            <a:endParaRPr lang="" altLang="en-US">
              <a:solidFill>
                <a:srgbClr val="0070C0"/>
              </a:solidFill>
            </a:endParaRPr>
          </a:p>
        </p:txBody>
      </p:sp>
      <p:pic>
        <p:nvPicPr>
          <p:cNvPr id="31" name="Picture 3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625" y="3451860"/>
            <a:ext cx="3598545" cy="2793365"/>
          </a:xfrm>
          <a:prstGeom prst="rect">
            <a:avLst/>
          </a:prstGeom>
        </p:spPr>
      </p:pic>
      <p:sp>
        <p:nvSpPr>
          <p:cNvPr id="32" name="Text Box 31"/>
          <p:cNvSpPr txBox="true"/>
          <p:nvPr/>
        </p:nvSpPr>
        <p:spPr>
          <a:xfrm>
            <a:off x="7154545" y="3677920"/>
            <a:ext cx="157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Data</a:t>
            </a:r>
            <a:endParaRPr lang="en-US" altLang="en-US"/>
          </a:p>
          <a:p>
            <a:r>
              <a:rPr lang="" altLang="en-US">
                <a:solidFill>
                  <a:srgbClr val="FF0000"/>
                </a:solidFill>
              </a:rPr>
              <a:t>convolution fit</a:t>
            </a:r>
            <a:endParaRPr lang="" altLang="en-US">
              <a:solidFill>
                <a:srgbClr val="FF0000"/>
              </a:solidFill>
            </a:endParaRPr>
          </a:p>
        </p:txBody>
      </p:sp>
      <p:sp>
        <p:nvSpPr>
          <p:cNvPr id="33" name="Text Box 32"/>
          <p:cNvSpPr txBox="true"/>
          <p:nvPr/>
        </p:nvSpPr>
        <p:spPr>
          <a:xfrm>
            <a:off x="7770495" y="4452620"/>
            <a:ext cx="2635885" cy="92202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r>
              <a:rPr lang="en-US">
                <a:latin typeface="Arial" panose="020B0604020202020204" pitchFamily="34" charset="0"/>
                <a:ea typeface="AR PL KaitiM Big5" panose="020B0609010101010101" charset="-120"/>
                <a:cs typeface="Arial" panose="020B0604020202020204" pitchFamily="34" charset="0"/>
              </a:rPr>
              <a:t>χ</a:t>
            </a:r>
            <a:r>
              <a:rPr lang="" altLang="en-US" baseline="30000">
                <a:latin typeface="Arial" panose="020B0604020202020204" pitchFamily="34" charset="0"/>
                <a:ea typeface="AR PL KaitiM Big5" panose="020B0609010101010101" charset="-120"/>
                <a:cs typeface="Arial" panose="020B0604020202020204" pitchFamily="34" charset="0"/>
              </a:rPr>
              <a:t>2</a:t>
            </a:r>
            <a:r>
              <a:rPr lang="" altLang="en-US">
                <a:latin typeface="Arial" panose="020B0604020202020204" pitchFamily="34" charset="0"/>
                <a:ea typeface="AR PL KaitiM Big5" panose="020B0609010101010101" charset="-120"/>
                <a:cs typeface="Arial" panose="020B0604020202020204" pitchFamily="34" charset="0"/>
              </a:rPr>
              <a:t>/ndf =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16.4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/13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 = 1.26</a:t>
            </a:r>
            <a:endParaRPr lang="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b = 0.376+-0.014</a:t>
            </a:r>
            <a:endParaRPr lang="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ea typeface="AR PL KaitiM Big5" panose="020B0609010101010101" charset="-120"/>
                <a:cs typeface="Arial" panose="020B0604020202020204" pitchFamily="34" charset="0"/>
                <a:sym typeface="+mn-ea"/>
              </a:rPr>
              <a:t>δ</a:t>
            </a:r>
            <a:r>
              <a:rPr lang="en-US" altLang="en-US" baseline="-25000">
                <a:latin typeface="Arial" panose="020B0604020202020204" pitchFamily="34" charset="0"/>
                <a:ea typeface="AR PL KaitiM Big5" panose="020B0609010101010101" charset="-120"/>
                <a:cs typeface="Arial" panose="020B0604020202020204" pitchFamily="34" charset="0"/>
                <a:sym typeface="+mn-ea"/>
              </a:rPr>
              <a:t>E</a:t>
            </a:r>
            <a:r>
              <a:rPr lang="" altLang="en-US">
                <a:latin typeface="Arial" panose="020B0604020202020204" pitchFamily="34" charset="0"/>
                <a:ea typeface="AR PL KaitiM Big5" panose="020B0609010101010101" charset="-120"/>
                <a:cs typeface="Arial" panose="020B0604020202020204" pitchFamily="34" charset="0"/>
                <a:sym typeface="+mn-ea"/>
              </a:rPr>
              <a:t> = 0.023+-0.004</a:t>
            </a:r>
            <a:endParaRPr lang="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236075" y="635127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Text Box 18"/>
          <p:cNvSpPr txBox="true"/>
          <p:nvPr/>
        </p:nvSpPr>
        <p:spPr>
          <a:xfrm>
            <a:off x="1854200" y="113030"/>
            <a:ext cx="848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baseline="30000"/>
              <a:t>16</a:t>
            </a:r>
            <a:r>
              <a:rPr lang="en-US" altLang="en-US" sz="3200" b="1"/>
              <a:t>N Scan Results</a:t>
            </a:r>
            <a:endParaRPr lang="en-US" altLang="en-US" sz="3200" b="1"/>
          </a:p>
        </p:txBody>
      </p:sp>
      <p:grpSp>
        <p:nvGrpSpPr>
          <p:cNvPr id="20" name="Group 19"/>
          <p:cNvGrpSpPr/>
          <p:nvPr/>
        </p:nvGrpSpPr>
        <p:grpSpPr>
          <a:xfrm>
            <a:off x="5864860" y="1388110"/>
            <a:ext cx="3977640" cy="646430"/>
            <a:chOff x="95" y="2186"/>
            <a:chExt cx="6264" cy="1018"/>
          </a:xfrm>
        </p:grpSpPr>
        <p:sp>
          <p:nvSpPr>
            <p:cNvPr id="12" name="Text Box 11"/>
            <p:cNvSpPr txBox="true"/>
            <p:nvPr/>
          </p:nvSpPr>
          <p:spPr>
            <a:xfrm>
              <a:off x="3011" y="2186"/>
              <a:ext cx="33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="1"/>
                <a:t>Energy resolution</a:t>
              </a:r>
              <a:endParaRPr lang="en-US" altLang="en-US" b="1"/>
            </a:p>
          </p:txBody>
        </p:sp>
        <p:sp>
          <p:nvSpPr>
            <p:cNvPr id="18" name="Text Box 17"/>
            <p:cNvSpPr txBox="true"/>
            <p:nvPr/>
          </p:nvSpPr>
          <p:spPr>
            <a:xfrm rot="16200000">
              <a:off x="264" y="2793"/>
              <a:ext cx="2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b</a:t>
              </a:r>
              <a:endParaRPr lang="en-US" altLang="en-US"/>
            </a:p>
          </p:txBody>
        </p:sp>
      </p:grpSp>
      <p:sp>
        <p:nvSpPr>
          <p:cNvPr id="21" name="Text Box 20"/>
          <p:cNvSpPr txBox="true"/>
          <p:nvPr/>
        </p:nvSpPr>
        <p:spPr>
          <a:xfrm>
            <a:off x="6567805" y="1019810"/>
            <a:ext cx="1637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b="1"/>
              <a:t>Simulation</a:t>
            </a:r>
            <a:endParaRPr lang="" altLang="en-US" b="1"/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88405" y="1756410"/>
            <a:ext cx="4982489" cy="3657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28295" y="1513205"/>
            <a:ext cx="5535930" cy="4025900"/>
            <a:chOff x="94" y="2186"/>
            <a:chExt cx="8718" cy="6340"/>
          </a:xfrm>
        </p:grpSpPr>
        <p:grpSp>
          <p:nvGrpSpPr>
            <p:cNvPr id="22" name="Group 21"/>
            <p:cNvGrpSpPr/>
            <p:nvPr/>
          </p:nvGrpSpPr>
          <p:grpSpPr>
            <a:xfrm>
              <a:off x="558" y="2186"/>
              <a:ext cx="8254" cy="6340"/>
              <a:chOff x="407" y="2166"/>
              <a:chExt cx="8254" cy="6340"/>
            </a:xfrm>
          </p:grpSpPr>
          <p:sp>
            <p:nvSpPr>
              <p:cNvPr id="23" name="Text Box 22"/>
              <p:cNvSpPr txBox="true"/>
              <p:nvPr/>
            </p:nvSpPr>
            <p:spPr>
              <a:xfrm>
                <a:off x="2860" y="2166"/>
                <a:ext cx="33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b="1"/>
                  <a:t>Energy resolution</a:t>
                </a:r>
                <a:endParaRPr lang="en-US" altLang="en-US" b="1"/>
              </a:p>
            </p:txBody>
          </p:sp>
          <p:pic>
            <p:nvPicPr>
              <p:cNvPr id="24" name="Picture 23"/>
              <p:cNvPicPr>
                <a:picLocks noChangeAspect="true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7" y="2746"/>
                <a:ext cx="8255" cy="5760"/>
              </a:xfrm>
              <a:prstGeom prst="rect">
                <a:avLst/>
              </a:prstGeom>
            </p:spPr>
          </p:pic>
        </p:grpSp>
        <p:sp>
          <p:nvSpPr>
            <p:cNvPr id="25" name="Text Box 24"/>
            <p:cNvSpPr txBox="true"/>
            <p:nvPr/>
          </p:nvSpPr>
          <p:spPr>
            <a:xfrm rot="16200000">
              <a:off x="264" y="2793"/>
              <a:ext cx="2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b</a:t>
              </a:r>
              <a:endParaRPr lang="en-US" altLang="en-US"/>
            </a:p>
          </p:txBody>
        </p:sp>
      </p:grpSp>
      <p:sp>
        <p:nvSpPr>
          <p:cNvPr id="26" name="Text Box 25"/>
          <p:cNvSpPr txBox="true"/>
          <p:nvPr/>
        </p:nvSpPr>
        <p:spPr>
          <a:xfrm>
            <a:off x="543560" y="1019810"/>
            <a:ext cx="963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b="1"/>
              <a:t>Data</a:t>
            </a:r>
            <a:endParaRPr lang="" altLang="en-US" b="1"/>
          </a:p>
        </p:txBody>
      </p:sp>
      <p:sp>
        <p:nvSpPr>
          <p:cNvPr id="27" name="Text Box 26"/>
          <p:cNvSpPr txBox="true"/>
          <p:nvPr/>
        </p:nvSpPr>
        <p:spPr>
          <a:xfrm>
            <a:off x="697230" y="5706110"/>
            <a:ext cx="68160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Data/MC </a:t>
            </a:r>
            <a:r>
              <a:rPr lang="en-US" altLang="en-US">
                <a:sym typeface="+mn-ea"/>
              </a:rPr>
              <a:t>discrepancy</a:t>
            </a:r>
            <a:r>
              <a:rPr lang="" altLang="en-US"/>
              <a:t>: |b</a:t>
            </a:r>
            <a:r>
              <a:rPr lang="" altLang="en-US" baseline="-25000"/>
              <a:t>data</a:t>
            </a:r>
            <a:r>
              <a:rPr lang="" altLang="en-US"/>
              <a:t> - b</a:t>
            </a:r>
            <a:r>
              <a:rPr lang="" altLang="en-US" baseline="-25000"/>
              <a:t>MC</a:t>
            </a:r>
            <a:r>
              <a:rPr lang="" altLang="en-US"/>
              <a:t>|/b</a:t>
            </a:r>
            <a:r>
              <a:rPr lang="" altLang="en-US" baseline="-25000"/>
              <a:t>MC</a:t>
            </a:r>
            <a:r>
              <a:rPr lang="" altLang="en-US"/>
              <a:t>*100% = </a:t>
            </a:r>
            <a:r>
              <a:rPr lang="en-US"/>
              <a:t>0.</a:t>
            </a:r>
            <a:r>
              <a:rPr lang="" altLang="en-US"/>
              <a:t>60</a:t>
            </a:r>
            <a:r>
              <a:rPr lang="" altLang="en-US"/>
              <a:t>%</a:t>
            </a:r>
            <a:endParaRPr lang="" altLang="en-US"/>
          </a:p>
          <a:p>
            <a:r>
              <a:rPr lang="" altLang="en-US"/>
              <a:t>Official: 0.75%</a:t>
            </a:r>
            <a:endParaRPr lang="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236075" y="635127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Text Box 18"/>
          <p:cNvSpPr txBox="true"/>
          <p:nvPr/>
        </p:nvSpPr>
        <p:spPr>
          <a:xfrm>
            <a:off x="1854200" y="113030"/>
            <a:ext cx="848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3200" b="1" baseline="30000"/>
              <a:t>16</a:t>
            </a:r>
            <a:r>
              <a:rPr lang="" altLang="en-US" sz="3200" b="1"/>
              <a:t>N Scan Results</a:t>
            </a:r>
            <a:endParaRPr lang="" altLang="en-US" sz="3200" b="1"/>
          </a:p>
        </p:txBody>
      </p:sp>
      <p:grpSp>
        <p:nvGrpSpPr>
          <p:cNvPr id="17" name="Group 16"/>
          <p:cNvGrpSpPr/>
          <p:nvPr/>
        </p:nvGrpSpPr>
        <p:grpSpPr>
          <a:xfrm>
            <a:off x="306705" y="1003935"/>
            <a:ext cx="5752469" cy="4041775"/>
            <a:chOff x="488" y="3057"/>
            <a:chExt cx="9059" cy="6365"/>
          </a:xfrm>
        </p:grpSpPr>
        <p:pic>
          <p:nvPicPr>
            <p:cNvPr id="8" name="Picture 7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68" y="3662"/>
              <a:ext cx="8479" cy="5760"/>
            </a:xfrm>
            <a:prstGeom prst="rect">
              <a:avLst/>
            </a:prstGeom>
          </p:spPr>
        </p:pic>
        <p:sp>
          <p:nvSpPr>
            <p:cNvPr id="9" name="Text Box 8"/>
            <p:cNvSpPr txBox="true"/>
            <p:nvPr/>
          </p:nvSpPr>
          <p:spPr>
            <a:xfrm rot="16200000">
              <a:off x="-297" y="4643"/>
              <a:ext cx="214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>
                  <a:latin typeface="Arial" panose="020B0604020202020204" pitchFamily="34" charset="0"/>
                  <a:ea typeface="AR PL KaitiM Big5" panose="020B0609010101010101" charset="-120"/>
                  <a:cs typeface="Arial" panose="020B0604020202020204" pitchFamily="34" charset="0"/>
                </a:rPr>
                <a:t>δ</a:t>
              </a:r>
              <a:r>
                <a:rPr lang="en-US" altLang="en-US" baseline="-25000">
                  <a:latin typeface="Arial" panose="020B0604020202020204" pitchFamily="34" charset="0"/>
                  <a:ea typeface="AR PL KaitiM Big5" panose="020B0609010101010101" charset="-120"/>
                  <a:cs typeface="Arial" panose="020B0604020202020204" pitchFamily="34" charset="0"/>
                </a:rPr>
                <a:t>E </a:t>
              </a:r>
              <a:r>
                <a:rPr lang="en-US" altLang="en-US">
                  <a:latin typeface="Arial" panose="020B0604020202020204" pitchFamily="34" charset="0"/>
                  <a:ea typeface="AR PL KaitiM Big5" panose="020B0609010101010101" charset="-120"/>
                  <a:cs typeface="Arial" panose="020B0604020202020204" pitchFamily="34" charset="0"/>
                </a:rPr>
                <a:t>(x100%)</a:t>
              </a:r>
              <a:endParaRPr lang="en-US" altLang="en-US">
                <a:latin typeface="Arial" panose="020B0604020202020204" pitchFamily="34" charset="0"/>
                <a:ea typeface="AR PL KaitiM Big5" panose="020B0609010101010101" charset="-120"/>
                <a:cs typeface="Arial" panose="020B0604020202020204" pitchFamily="34" charset="0"/>
              </a:endParaRPr>
            </a:p>
          </p:txBody>
        </p:sp>
        <p:sp>
          <p:nvSpPr>
            <p:cNvPr id="13" name="Text Box 12"/>
            <p:cNvSpPr txBox="true"/>
            <p:nvPr/>
          </p:nvSpPr>
          <p:spPr>
            <a:xfrm>
              <a:off x="4155" y="3057"/>
              <a:ext cx="25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 b="1"/>
                <a:t>Energy scale</a:t>
              </a:r>
              <a:endParaRPr lang="" altLang="en-US" b="1"/>
            </a:p>
          </p:txBody>
        </p:sp>
      </p:grpSp>
      <p:sp>
        <p:nvSpPr>
          <p:cNvPr id="21" name="Text Box 20"/>
          <p:cNvSpPr txBox="true"/>
          <p:nvPr/>
        </p:nvSpPr>
        <p:spPr>
          <a:xfrm>
            <a:off x="306705" y="1003935"/>
            <a:ext cx="963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b="1"/>
              <a:t>Data</a:t>
            </a:r>
            <a:endParaRPr lang="" altLang="en-US" b="1"/>
          </a:p>
        </p:txBody>
      </p:sp>
      <p:grpSp>
        <p:nvGrpSpPr>
          <p:cNvPr id="35" name="Group 34"/>
          <p:cNvGrpSpPr/>
          <p:nvPr/>
        </p:nvGrpSpPr>
        <p:grpSpPr>
          <a:xfrm>
            <a:off x="6410325" y="1003935"/>
            <a:ext cx="5237480" cy="4025900"/>
            <a:chOff x="9764" y="3057"/>
            <a:chExt cx="8248" cy="6340"/>
          </a:xfrm>
        </p:grpSpPr>
        <p:grpSp>
          <p:nvGrpSpPr>
            <p:cNvPr id="31" name="Group 30"/>
            <p:cNvGrpSpPr/>
            <p:nvPr/>
          </p:nvGrpSpPr>
          <p:grpSpPr>
            <a:xfrm>
              <a:off x="9764" y="3057"/>
              <a:ext cx="6073" cy="2926"/>
              <a:chOff x="9468" y="2186"/>
              <a:chExt cx="6073" cy="2926"/>
            </a:xfrm>
          </p:grpSpPr>
          <p:sp>
            <p:nvSpPr>
              <p:cNvPr id="32" name="Text Box 31"/>
              <p:cNvSpPr txBox="true"/>
              <p:nvPr/>
            </p:nvSpPr>
            <p:spPr>
              <a:xfrm rot="16200000">
                <a:off x="8683" y="3747"/>
                <a:ext cx="2149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>
                    <a:latin typeface="Arial" panose="020B0604020202020204" pitchFamily="34" charset="0"/>
                    <a:ea typeface="AR PL KaitiM Big5" panose="020B0609010101010101" charset="-120"/>
                    <a:cs typeface="Arial" panose="020B0604020202020204" pitchFamily="34" charset="0"/>
                  </a:rPr>
                  <a:t>δ</a:t>
                </a:r>
                <a:r>
                  <a:rPr lang="en-US" altLang="en-US" baseline="-25000">
                    <a:latin typeface="Arial" panose="020B0604020202020204" pitchFamily="34" charset="0"/>
                    <a:ea typeface="AR PL KaitiM Big5" panose="020B0609010101010101" charset="-120"/>
                    <a:cs typeface="Arial" panose="020B0604020202020204" pitchFamily="34" charset="0"/>
                  </a:rPr>
                  <a:t>E </a:t>
                </a:r>
                <a:r>
                  <a:rPr lang="en-US" altLang="en-US">
                    <a:latin typeface="Arial" panose="020B0604020202020204" pitchFamily="34" charset="0"/>
                    <a:ea typeface="AR PL KaitiM Big5" panose="020B0609010101010101" charset="-120"/>
                    <a:cs typeface="Arial" panose="020B0604020202020204" pitchFamily="34" charset="0"/>
                  </a:rPr>
                  <a:t>(x100%)</a:t>
                </a:r>
                <a:endParaRPr lang="en-US" altLang="en-US">
                  <a:latin typeface="Arial" panose="020B0604020202020204" pitchFamily="34" charset="0"/>
                  <a:ea typeface="AR PL KaitiM Big5" panose="020B0609010101010101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 Box 32"/>
              <p:cNvSpPr txBox="true"/>
              <p:nvPr/>
            </p:nvSpPr>
            <p:spPr>
              <a:xfrm>
                <a:off x="13033" y="2186"/>
                <a:ext cx="250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b="1"/>
                  <a:t>Energy scale</a:t>
                </a:r>
                <a:endParaRPr lang="en-US" altLang="en-US" b="1"/>
              </a:p>
            </p:txBody>
          </p:sp>
        </p:grpSp>
        <p:pic>
          <p:nvPicPr>
            <p:cNvPr id="34" name="Picture 33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28" y="3637"/>
              <a:ext cx="7485" cy="5760"/>
            </a:xfrm>
            <a:prstGeom prst="rect">
              <a:avLst/>
            </a:prstGeom>
          </p:spPr>
        </p:pic>
      </p:grpSp>
      <p:sp>
        <p:nvSpPr>
          <p:cNvPr id="36" name="Text Box 35"/>
          <p:cNvSpPr txBox="true"/>
          <p:nvPr/>
        </p:nvSpPr>
        <p:spPr>
          <a:xfrm>
            <a:off x="7001510" y="1003935"/>
            <a:ext cx="1637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b="1"/>
              <a:t>Simulation</a:t>
            </a:r>
            <a:endParaRPr lang="" altLang="en-US" b="1"/>
          </a:p>
        </p:txBody>
      </p:sp>
      <p:pic>
        <p:nvPicPr>
          <p:cNvPr id="37" name="Picture 3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5136515"/>
            <a:ext cx="6013450" cy="711200"/>
          </a:xfrm>
          <a:prstGeom prst="rect">
            <a:avLst/>
          </a:prstGeom>
        </p:spPr>
      </p:pic>
      <p:sp>
        <p:nvSpPr>
          <p:cNvPr id="38" name="Text Box 37"/>
          <p:cNvSpPr txBox="true"/>
          <p:nvPr/>
        </p:nvSpPr>
        <p:spPr>
          <a:xfrm>
            <a:off x="784225" y="5800090"/>
            <a:ext cx="351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" altLang="en-US"/>
              <a:t>Data/MC averaged discrepancy: </a:t>
            </a:r>
            <a:endParaRPr lang="" altLang="en-US"/>
          </a:p>
        </p:txBody>
      </p:sp>
      <p:pic>
        <p:nvPicPr>
          <p:cNvPr id="39" name="Picture 3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505" y="5800090"/>
            <a:ext cx="447040" cy="370840"/>
          </a:xfrm>
          <a:prstGeom prst="rect">
            <a:avLst/>
          </a:prstGeom>
        </p:spPr>
      </p:pic>
      <p:sp>
        <p:nvSpPr>
          <p:cNvPr id="40" name="Text Box 39"/>
          <p:cNvSpPr txBox="true"/>
          <p:nvPr/>
        </p:nvSpPr>
        <p:spPr>
          <a:xfrm>
            <a:off x="4741545" y="5847715"/>
            <a:ext cx="1154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" altLang="en-US">
                <a:sym typeface="+mn-ea"/>
              </a:rPr>
              <a:t>= </a:t>
            </a:r>
            <a:r>
              <a:rPr lang="en-US" altLang="en-US">
                <a:sym typeface="+mn-ea"/>
              </a:rPr>
              <a:t>0.863</a:t>
            </a:r>
            <a:r>
              <a:rPr lang="" altLang="en-US">
                <a:sym typeface="+mn-ea"/>
              </a:rPr>
              <a:t>%</a:t>
            </a:r>
            <a:endParaRPr lang="" altLang="en-US">
              <a:sym typeface="+mn-ea"/>
            </a:endParaRPr>
          </a:p>
        </p:txBody>
      </p:sp>
      <p:sp>
        <p:nvSpPr>
          <p:cNvPr id="41" name="Text Box 40"/>
          <p:cNvSpPr txBox="true"/>
          <p:nvPr/>
        </p:nvSpPr>
        <p:spPr>
          <a:xfrm>
            <a:off x="6216015" y="5847715"/>
            <a:ext cx="17151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" altLang="en-US">
                <a:sym typeface="+mn-ea"/>
              </a:rPr>
              <a:t>Official: 0.83 %</a:t>
            </a:r>
            <a:endParaRPr lang="" altLang="en-US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225280" y="628269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true"/>
          <p:nvPr/>
        </p:nvSpPr>
        <p:spPr>
          <a:xfrm>
            <a:off x="508635" y="356870"/>
            <a:ext cx="963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alt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" altLang="en-US" sz="2000" b="1"/>
              <a:t>Possibility for going to </a:t>
            </a:r>
            <a:r>
              <a:rPr lang="" sz="2000" b="1"/>
              <a:t>l</a:t>
            </a:r>
            <a:r>
              <a:rPr lang="" altLang="en-US" sz="2000" b="1"/>
              <a:t>ower energy thresholds and larger fiducial volumes</a:t>
            </a:r>
            <a:endParaRPr lang="" altLang="en-US" sz="2000" b="1"/>
          </a:p>
        </p:txBody>
      </p:sp>
      <p:sp>
        <p:nvSpPr>
          <p:cNvPr id="6" name="Text Box 5"/>
          <p:cNvSpPr txBox="true"/>
          <p:nvPr/>
        </p:nvSpPr>
        <p:spPr>
          <a:xfrm>
            <a:off x="508635" y="1117600"/>
            <a:ext cx="107740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" altLang="en-US"/>
              <a:t>Utilizing the Toolkit for Multivariate Data Analysis with ROOT (TMVA) for separating data and background</a:t>
            </a:r>
            <a:endParaRPr lang="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/>
              <a:t>based on simulations.</a:t>
            </a:r>
            <a:endParaRPr lang="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/>
              <a:t>Utilizing the multiple variable analysis.</a:t>
            </a:r>
            <a:endParaRPr lang="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/>
              <a:t>Mixing the signals with backgrounds, trainning on a few simulation dataset with different cuts applied.</a:t>
            </a:r>
            <a:endParaRPr lang="en-US" altLang="en-US"/>
          </a:p>
        </p:txBody>
      </p:sp>
      <p:sp>
        <p:nvSpPr>
          <p:cNvPr id="7" name="Text Box 6"/>
          <p:cNvSpPr txBox="true"/>
          <p:nvPr/>
        </p:nvSpPr>
        <p:spPr>
          <a:xfrm>
            <a:off x="508635" y="2316480"/>
            <a:ext cx="64039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/>
              <a:t>Can </a:t>
            </a:r>
            <a:r>
              <a:rPr lang="" altLang="en-US" sz="2000" b="1"/>
              <a:t>w</a:t>
            </a:r>
            <a:r>
              <a:rPr lang="en-US" altLang="en-US" sz="2000" b="1"/>
              <a:t>e </a:t>
            </a:r>
            <a:r>
              <a:rPr lang="" altLang="en-US" sz="2000" b="1"/>
              <a:t>g</a:t>
            </a:r>
            <a:r>
              <a:rPr lang="en-US" altLang="en-US" sz="2000" b="1"/>
              <a:t>ain </a:t>
            </a:r>
            <a:r>
              <a:rPr lang="" altLang="en-US" sz="2000" b="1"/>
              <a:t>s</a:t>
            </a:r>
            <a:r>
              <a:rPr lang="en-US" altLang="en-US" sz="2000" b="1"/>
              <a:t>omething from the </a:t>
            </a:r>
            <a:r>
              <a:rPr lang="" altLang="en-US" sz="2000" b="1"/>
              <a:t>p</a:t>
            </a:r>
            <a:r>
              <a:rPr lang="en-US" altLang="en-US" sz="2000" b="1"/>
              <a:t>artial-fill data?</a:t>
            </a:r>
            <a:endParaRPr lang="en-US" altLang="en-US" sz="2000" b="1"/>
          </a:p>
        </p:txBody>
      </p:sp>
      <p:sp>
        <p:nvSpPr>
          <p:cNvPr id="8" name="Text Box 7"/>
          <p:cNvSpPr txBox="true"/>
          <p:nvPr/>
        </p:nvSpPr>
        <p:spPr>
          <a:xfrm>
            <a:off x="508635" y="2715260"/>
            <a:ext cx="92716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/>
              <a:t>Current filling level: ~700 mm above the AV center.</a:t>
            </a:r>
            <a:endParaRPr lang="en-US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/>
              <a:t>Lower background levels for the liquid scintillator.</a:t>
            </a:r>
            <a:endParaRPr lang="en-US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/>
              <a:t>It is possible to extract Cherenkov lights for providing the event direction information. </a:t>
            </a:r>
            <a:endParaRPr lang="en-US" altLang="en-US"/>
          </a:p>
        </p:txBody>
      </p:sp>
      <p:pic>
        <p:nvPicPr>
          <p:cNvPr id="12" name="Picture 11" descr="partialFillCamera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917190" y="3808095"/>
            <a:ext cx="1974215" cy="2950845"/>
          </a:xfrm>
          <a:prstGeom prst="rect">
            <a:avLst/>
          </a:prstGeom>
        </p:spPr>
      </p:pic>
      <p:sp>
        <p:nvSpPr>
          <p:cNvPr id="9" name="Text Box 8"/>
          <p:cNvSpPr txBox="true"/>
          <p:nvPr/>
        </p:nvSpPr>
        <p:spPr>
          <a:xfrm>
            <a:off x="4502785" y="83185"/>
            <a:ext cx="318643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3200" b="1">
                <a:sym typeface="+mn-ea"/>
              </a:rPr>
              <a:t>Further Studies</a:t>
            </a:r>
            <a:endParaRPr lang="en-US" altLang="en-US" sz="3200" b="1">
              <a:sym typeface="+mn-ea"/>
            </a:endParaRPr>
          </a:p>
        </p:txBody>
      </p:sp>
      <p:pic>
        <p:nvPicPr>
          <p:cNvPr id="11" name="Picture 10" descr="partialN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175" y="3883025"/>
            <a:ext cx="3295015" cy="2875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331325" y="6343015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 descr="ppChain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900045" y="57150"/>
            <a:ext cx="7444740" cy="4267835"/>
          </a:xfrm>
          <a:prstGeom prst="rect">
            <a:avLst/>
          </a:prstGeom>
        </p:spPr>
      </p:pic>
      <p:sp>
        <p:nvSpPr>
          <p:cNvPr id="2" name="Text Box 1"/>
          <p:cNvSpPr txBox="true"/>
          <p:nvPr/>
        </p:nvSpPr>
        <p:spPr>
          <a:xfrm>
            <a:off x="1038860" y="920750"/>
            <a:ext cx="1335405" cy="4603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p>
            <a:r>
              <a:rPr lang="" altLang="en-US" sz="2400"/>
              <a:t>pp chain</a:t>
            </a:r>
            <a:endParaRPr lang="" altLang="en-US" sz="2400"/>
          </a:p>
        </p:txBody>
      </p:sp>
      <p:sp>
        <p:nvSpPr>
          <p:cNvPr id="10" name="Rounded Rectangle 9"/>
          <p:cNvSpPr/>
          <p:nvPr/>
        </p:nvSpPr>
        <p:spPr>
          <a:xfrm>
            <a:off x="674370" y="57150"/>
            <a:ext cx="11268710" cy="4335145"/>
          </a:xfrm>
          <a:prstGeom prst="round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true"/>
          <p:nvPr/>
        </p:nvSpPr>
        <p:spPr>
          <a:xfrm>
            <a:off x="1038860" y="1555750"/>
            <a:ext cx="9709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/>
              <a:t>~</a:t>
            </a:r>
            <a:r>
              <a:rPr lang="" altLang="en-US" sz="2400"/>
              <a:t>99</a:t>
            </a:r>
            <a:r>
              <a:rPr lang="en-US" altLang="en-US" sz="2400"/>
              <a:t>%</a:t>
            </a:r>
            <a:endParaRPr lang="en-US" altLang="en-US" sz="2400"/>
          </a:p>
        </p:txBody>
      </p:sp>
      <p:grpSp>
        <p:nvGrpSpPr>
          <p:cNvPr id="15" name="Group 14"/>
          <p:cNvGrpSpPr/>
          <p:nvPr/>
        </p:nvGrpSpPr>
        <p:grpSpPr>
          <a:xfrm>
            <a:off x="674370" y="4429760"/>
            <a:ext cx="11268710" cy="2344420"/>
            <a:chOff x="517" y="7009"/>
            <a:chExt cx="17746" cy="3692"/>
          </a:xfrm>
        </p:grpSpPr>
        <p:pic>
          <p:nvPicPr>
            <p:cNvPr id="7" name="Picture 6" descr="CNOcycle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3" y="7213"/>
              <a:ext cx="11495" cy="3284"/>
            </a:xfrm>
            <a:prstGeom prst="rect">
              <a:avLst/>
            </a:prstGeom>
          </p:spPr>
        </p:pic>
        <p:sp>
          <p:nvSpPr>
            <p:cNvPr id="3" name="Text Box 2"/>
            <p:cNvSpPr txBox="true"/>
            <p:nvPr/>
          </p:nvSpPr>
          <p:spPr>
            <a:xfrm>
              <a:off x="684" y="7798"/>
              <a:ext cx="2582" cy="7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p>
              <a:r>
                <a:rPr lang="" altLang="en-US" sz="2400"/>
                <a:t>CNO cycle</a:t>
              </a:r>
              <a:endParaRPr lang="" altLang="en-US" sz="24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7" y="7009"/>
              <a:ext cx="17746" cy="3693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Text Box 10"/>
            <p:cNvSpPr txBox="true"/>
            <p:nvPr/>
          </p:nvSpPr>
          <p:spPr>
            <a:xfrm>
              <a:off x="684" y="8834"/>
              <a:ext cx="126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 sz="2400"/>
                <a:t>~1%</a:t>
              </a:r>
              <a:endParaRPr lang="" altLang="en-US" sz="2400"/>
            </a:p>
          </p:txBody>
        </p:sp>
        <p:sp>
          <p:nvSpPr>
            <p:cNvPr id="13" name="Text Box 12"/>
            <p:cNvSpPr txBox="true"/>
            <p:nvPr/>
          </p:nvSpPr>
          <p:spPr>
            <a:xfrm>
              <a:off x="6381" y="9442"/>
              <a:ext cx="2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/>
                <a:t>sub-cycle I</a:t>
              </a:r>
              <a:endParaRPr lang="" altLang="en-US"/>
            </a:p>
          </p:txBody>
        </p:sp>
        <p:sp>
          <p:nvSpPr>
            <p:cNvPr id="14" name="Text Box 13"/>
            <p:cNvSpPr txBox="true"/>
            <p:nvPr/>
          </p:nvSpPr>
          <p:spPr>
            <a:xfrm>
              <a:off x="10709" y="9442"/>
              <a:ext cx="21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sub-cycle </a:t>
              </a:r>
              <a:r>
                <a:rPr lang="" altLang="en-US"/>
                <a:t>I</a:t>
              </a:r>
              <a:r>
                <a:rPr lang="en-US" altLang="en-US"/>
                <a:t>I</a:t>
              </a:r>
              <a:endParaRPr lang="en-US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105093"/>
            <a:ext cx="10972800" cy="1143000"/>
          </a:xfrm>
        </p:spPr>
        <p:txBody>
          <a:bodyPr/>
          <a:p>
            <a:r>
              <a:rPr lang="" altLang="en-US" sz="3200" b="1"/>
              <a:t>Why Measure Solar Neutrinos?</a:t>
            </a:r>
            <a:endParaRPr lang="" altLang="en-US" sz="3200" b="1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4350" y="1165860"/>
            <a:ext cx="11449685" cy="4526280"/>
          </a:xfrm>
        </p:spPr>
        <p:txBody>
          <a:bodyPr/>
          <a:p>
            <a:r>
              <a:rPr lang="" altLang="en-US" sz="1800" b="1"/>
              <a:t>Test standard solar model (SSM)</a:t>
            </a:r>
            <a:endParaRPr lang="" altLang="en-US" sz="1800"/>
          </a:p>
          <a:p>
            <a:pPr marL="0" indent="0">
              <a:buNone/>
            </a:pPr>
            <a:r>
              <a:rPr lang="" altLang="en-US" sz="1800"/>
              <a:t>SSM: a modern accepted theory for the evolution of the Sun </a:t>
            </a:r>
            <a:r>
              <a:rPr lang="en-US" altLang="en-US" sz="1800">
                <a:sym typeface="+mn-ea"/>
              </a:rPr>
              <a:t>described by several differential equations derived from basic physical principles</a:t>
            </a:r>
            <a:r>
              <a:rPr lang="" altLang="en-US" sz="1800">
                <a:sym typeface="+mn-ea"/>
              </a:rPr>
              <a:t>, such as plasma, nuclear, astrophysics models.</a:t>
            </a:r>
            <a:endParaRPr lang="" altLang="en-US" sz="1800">
              <a:sym typeface="+mn-ea"/>
            </a:endParaRPr>
          </a:p>
          <a:p>
            <a:pPr marL="0" indent="0">
              <a:buNone/>
            </a:pPr>
            <a:r>
              <a:rPr lang="" altLang="en-US" sz="1800">
                <a:sym typeface="+mn-ea"/>
              </a:rPr>
              <a:t>A</a:t>
            </a:r>
            <a:r>
              <a:rPr lang="" altLang="en-US" sz="1800"/>
              <a:t> mathmetically calculated stellar structure with the best measurement parameters as inputs. </a:t>
            </a:r>
            <a:endParaRPr lang="" altLang="en-US" sz="1800"/>
          </a:p>
          <a:p>
            <a:pPr marL="0" indent="0">
              <a:buNone/>
            </a:pPr>
            <a:endParaRPr lang="" altLang="en-US" sz="1800">
              <a:sym typeface="+mn-ea"/>
            </a:endParaRPr>
          </a:p>
          <a:p>
            <a:pPr marL="0" indent="0">
              <a:buNone/>
            </a:pPr>
            <a:r>
              <a:rPr lang="" altLang="en-US" sz="1800" b="1">
                <a:sym typeface="+mn-ea"/>
              </a:rPr>
              <a:t>- Metallicity problem</a:t>
            </a:r>
            <a:endParaRPr lang="en-US" altLang="en-US" sz="1800">
              <a:sym typeface="+mn-ea"/>
            </a:endParaRPr>
          </a:p>
          <a:p>
            <a:pPr marL="0" indent="0">
              <a:buNone/>
            </a:pPr>
            <a:r>
              <a:rPr lang="en-US" altLang="en-US" sz="1800">
                <a:sym typeface="+mn-ea"/>
              </a:rPr>
              <a:t>Metallicity: the abundance of elements heavier than helium</a:t>
            </a:r>
            <a:r>
              <a:rPr lang="" altLang="en-US" sz="1800">
                <a:sym typeface="+mn-ea"/>
              </a:rPr>
              <a:t> (Z/X)</a:t>
            </a:r>
            <a:endParaRPr lang="en-US" altLang="en-US" sz="1800">
              <a:sym typeface="+mn-ea"/>
            </a:endParaRPr>
          </a:p>
          <a:p>
            <a:pPr marL="0" indent="0">
              <a:buNone/>
            </a:pPr>
            <a:r>
              <a:rPr lang="" altLang="en-US" sz="1800">
                <a:sym typeface="+mn-ea"/>
              </a:rPr>
              <a:t>H</a:t>
            </a:r>
            <a:r>
              <a:rPr lang="en-US" altLang="en-US" sz="1800">
                <a:sym typeface="+mn-ea"/>
              </a:rPr>
              <a:t>elioseismology</a:t>
            </a:r>
            <a:r>
              <a:rPr lang="" altLang="en-US" sz="1800">
                <a:sym typeface="+mn-ea"/>
              </a:rPr>
              <a:t>: speed of sound measurement</a:t>
            </a:r>
            <a:endParaRPr lang="" altLang="en-US" sz="1800">
              <a:sym typeface="+mn-ea"/>
            </a:endParaRPr>
          </a:p>
          <a:p>
            <a:pPr marL="0" indent="0">
              <a:buNone/>
            </a:pPr>
            <a:r>
              <a:rPr lang="" altLang="en-US" sz="1800"/>
              <a:t>Problem: </a:t>
            </a:r>
            <a:endParaRPr lang="en-US" altLang="en-US" sz="1800"/>
          </a:p>
          <a:p>
            <a:pPr marL="0" indent="0">
              <a:buNone/>
            </a:pPr>
            <a:r>
              <a:rPr lang="" altLang="en-US" sz="1800"/>
              <a:t>Helioseismology gives </a:t>
            </a:r>
            <a:r>
              <a:rPr lang="en-US" altLang="en-US" sz="1800">
                <a:sym typeface="+mn-ea"/>
              </a:rPr>
              <a:t>Z/X</a:t>
            </a:r>
            <a:r>
              <a:rPr lang="" altLang="en-US" sz="1800">
                <a:sym typeface="+mn-ea"/>
              </a:rPr>
              <a:t> ~ 1.8% (high Z)</a:t>
            </a:r>
            <a:endParaRPr lang="" altLang="en-US" sz="1800"/>
          </a:p>
          <a:p>
            <a:pPr marL="0" indent="0">
              <a:buNone/>
            </a:pPr>
            <a:r>
              <a:rPr lang="" altLang="en-US" sz="1800"/>
              <a:t>while the SSM gives </a:t>
            </a:r>
            <a:r>
              <a:rPr lang="en-US" altLang="en-US" sz="1800">
                <a:sym typeface="+mn-ea"/>
              </a:rPr>
              <a:t>Z/X ~ 1.</a:t>
            </a:r>
            <a:r>
              <a:rPr lang="" altLang="en-US" sz="1800">
                <a:sym typeface="+mn-ea"/>
              </a:rPr>
              <a:t>3</a:t>
            </a:r>
            <a:r>
              <a:rPr lang="en-US" altLang="en-US" sz="1800">
                <a:sym typeface="+mn-ea"/>
              </a:rPr>
              <a:t>% (</a:t>
            </a:r>
            <a:r>
              <a:rPr lang="" altLang="en-US" sz="1800">
                <a:sym typeface="+mn-ea"/>
              </a:rPr>
              <a:t>low</a:t>
            </a:r>
            <a:r>
              <a:rPr lang="en-US" altLang="en-US" sz="1800">
                <a:sym typeface="+mn-ea"/>
              </a:rPr>
              <a:t> Z</a:t>
            </a:r>
            <a:r>
              <a:rPr lang="" altLang="en-US" sz="1800">
                <a:sym typeface="+mn-ea"/>
              </a:rPr>
              <a:t>)</a:t>
            </a:r>
            <a:endParaRPr lang="" altLang="en-US" sz="1800">
              <a:sym typeface="+mn-ea"/>
            </a:endParaRPr>
          </a:p>
          <a:p>
            <a:pPr marL="0" indent="0">
              <a:buNone/>
            </a:pPr>
            <a:endParaRPr lang="" altLang="en-US" sz="1800">
              <a:sym typeface="+mn-ea"/>
            </a:endParaRPr>
          </a:p>
          <a:p>
            <a:r>
              <a:rPr lang="" altLang="en-US" sz="1800"/>
              <a:t>Solar neutrino fluxes are sensitive to</a:t>
            </a:r>
            <a:endParaRPr lang="" altLang="en-US" sz="1800"/>
          </a:p>
          <a:p>
            <a:pPr marL="0" indent="0">
              <a:buNone/>
            </a:pPr>
            <a:r>
              <a:rPr lang="" altLang="en-US" sz="1800"/>
              <a:t>the Sun metallicity.</a:t>
            </a:r>
            <a:endParaRPr lang="" altLang="en-US" sz="1800"/>
          </a:p>
          <a:p>
            <a:pPr marL="0" indent="0">
              <a:buNone/>
            </a:pPr>
            <a:endParaRPr lang="" altLang="en-US" sz="1800"/>
          </a:p>
          <a:p>
            <a:endParaRPr lang="" altLang="en-US" sz="180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331960" y="634111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823585" y="3790950"/>
            <a:ext cx="6066790" cy="235902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5956300" y="6224270"/>
            <a:ext cx="59340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" altLang="en-US" sz="1200" i="1"/>
              <a:t>from Borexino presentation: Davide D’Angelo, Borexino Latest Solar Neutrino Results</a:t>
            </a:r>
            <a:endParaRPr lang="" altLang="en-US" sz="1200"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191625" y="636270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Title 1"/>
          <p:cNvSpPr>
            <a:spLocks noGrp="true"/>
          </p:cNvSpPr>
          <p:nvPr/>
        </p:nvSpPr>
        <p:spPr>
          <a:xfrm>
            <a:off x="572770" y="-317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/>
              <a:t>Why Measure Solar Neutrinos?</a:t>
            </a:r>
            <a:endParaRPr lang="en-US" altLang="en-US" sz="3200" b="1"/>
          </a:p>
        </p:txBody>
      </p:sp>
      <p:sp>
        <p:nvSpPr>
          <p:cNvPr id="6" name="Text Box 5"/>
          <p:cNvSpPr txBox="true"/>
          <p:nvPr/>
        </p:nvSpPr>
        <p:spPr>
          <a:xfrm>
            <a:off x="481965" y="1143000"/>
            <a:ext cx="6297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>
                <a:sym typeface="+mn-ea"/>
              </a:rPr>
              <a:t>Investigate neutrino flavor transformation parameters</a:t>
            </a:r>
            <a:endParaRPr lang="en-US" altLang="en-US" b="1">
              <a:sym typeface="+mn-ea"/>
            </a:endParaRPr>
          </a:p>
        </p:txBody>
      </p:sp>
      <p:sp>
        <p:nvSpPr>
          <p:cNvPr id="5" name="Text Box 4"/>
          <p:cNvSpPr txBox="true"/>
          <p:nvPr/>
        </p:nvSpPr>
        <p:spPr>
          <a:xfrm>
            <a:off x="254635" y="1511300"/>
            <a:ext cx="387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flavor transformation in lepton sector</a:t>
            </a:r>
            <a:endParaRPr lang="" alt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48590" y="1866265"/>
            <a:ext cx="9750597" cy="4496435"/>
            <a:chOff x="401" y="3237"/>
            <a:chExt cx="15355" cy="7081"/>
          </a:xfrm>
        </p:grpSpPr>
        <p:grpSp>
          <p:nvGrpSpPr>
            <p:cNvPr id="23" name="Group 22"/>
            <p:cNvGrpSpPr/>
            <p:nvPr/>
          </p:nvGrpSpPr>
          <p:grpSpPr>
            <a:xfrm>
              <a:off x="1954" y="5407"/>
              <a:ext cx="13802" cy="1603"/>
              <a:chOff x="859" y="2015"/>
              <a:chExt cx="10855" cy="1261"/>
            </a:xfrm>
          </p:grpSpPr>
          <p:pic>
            <p:nvPicPr>
              <p:cNvPr id="9" name="Picture 8"/>
              <p:cNvPicPr>
                <a:picLocks noChangeAspect="true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59" y="2015"/>
                <a:ext cx="10855" cy="1261"/>
              </a:xfrm>
              <a:prstGeom prst="rect">
                <a:avLst/>
              </a:prstGeom>
            </p:spPr>
          </p:pic>
          <p:sp>
            <p:nvSpPr>
              <p:cNvPr id="10" name="Oval 9"/>
              <p:cNvSpPr/>
              <p:nvPr/>
            </p:nvSpPr>
            <p:spPr>
              <a:xfrm>
                <a:off x="9534" y="2409"/>
                <a:ext cx="487" cy="534"/>
              </a:xfrm>
              <a:prstGeom prst="ellipse">
                <a:avLst/>
              </a:prstGeom>
              <a:noFill/>
              <a:ln w="2540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658" y="2720"/>
                <a:ext cx="415" cy="422"/>
              </a:xfrm>
              <a:prstGeom prst="ellipse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189" y="2796"/>
                <a:ext cx="493" cy="480"/>
              </a:xfrm>
              <a:prstGeom prst="ellipse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520" y="2786"/>
                <a:ext cx="447" cy="490"/>
              </a:xfrm>
              <a:prstGeom prst="ellipse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en-US"/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true">
              <a:off x="10716" y="7010"/>
              <a:ext cx="0" cy="22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32" idx="0"/>
            </p:cNvCxnSpPr>
            <p:nvPr/>
          </p:nvCxnSpPr>
          <p:spPr>
            <a:xfrm flipV="true">
              <a:off x="3986" y="7010"/>
              <a:ext cx="23" cy="18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true" flipV="true">
              <a:off x="7035" y="6841"/>
              <a:ext cx="1" cy="11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true">
              <a:off x="13289" y="6539"/>
              <a:ext cx="9" cy="1007"/>
            </a:xfrm>
            <a:prstGeom prst="straightConnector1">
              <a:avLst/>
            </a:prstGeom>
            <a:ln w="25400">
              <a:solidFill>
                <a:srgbClr val="FF33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Box 14"/>
            <p:cNvSpPr txBox="true"/>
            <p:nvPr/>
          </p:nvSpPr>
          <p:spPr>
            <a:xfrm>
              <a:off x="12153" y="7546"/>
              <a:ext cx="2572" cy="434"/>
            </a:xfrm>
            <a:prstGeom prst="rect">
              <a:avLst/>
            </a:prstGeom>
            <a:noFill/>
            <a:ln w="25400">
              <a:solidFill>
                <a:srgbClr val="FF6600"/>
              </a:solidFill>
            </a:ln>
          </p:spPr>
          <p:txBody>
            <a:bodyPr wrap="none" rtlCol="0">
              <a:spAutoFit/>
            </a:bodyPr>
            <a:p>
              <a:r>
                <a:rPr lang="en-US" altLang="en-US" sz="1200" b="1"/>
                <a:t>KamLAND + SNO</a:t>
              </a:r>
              <a:endParaRPr lang="en-US" altLang="en-US" sz="1200" b="1"/>
            </a:p>
          </p:txBody>
        </p:sp>
        <p:sp>
          <p:nvSpPr>
            <p:cNvPr id="18" name="Text Box 17"/>
            <p:cNvSpPr txBox="true"/>
            <p:nvPr/>
          </p:nvSpPr>
          <p:spPr>
            <a:xfrm>
              <a:off x="9884" y="9222"/>
              <a:ext cx="1664" cy="43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r>
                <a:rPr lang="en-US" altLang="en-US" sz="1200" b="1"/>
                <a:t>Daya Bay</a:t>
              </a:r>
              <a:endParaRPr lang="en-US" altLang="en-US" sz="1200" b="1"/>
            </a:p>
          </p:txBody>
        </p:sp>
        <p:pic>
          <p:nvPicPr>
            <p:cNvPr id="19" name="Picture 18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6" y="9759"/>
              <a:ext cx="6267" cy="38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0" y="8475"/>
              <a:ext cx="3629" cy="42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82" y="8044"/>
              <a:ext cx="2505" cy="431"/>
            </a:xfrm>
            <a:prstGeom prst="rect">
              <a:avLst/>
            </a:prstGeom>
          </p:spPr>
        </p:pic>
        <p:sp>
          <p:nvSpPr>
            <p:cNvPr id="26" name="Text Box 25"/>
            <p:cNvSpPr txBox="true"/>
            <p:nvPr/>
          </p:nvSpPr>
          <p:spPr>
            <a:xfrm>
              <a:off x="6552" y="7980"/>
              <a:ext cx="968" cy="43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r>
                <a:rPr lang="en-US" altLang="en-US" sz="1200" b="1"/>
                <a:t>T2K</a:t>
              </a:r>
              <a:endParaRPr lang="en-US" altLang="en-US" sz="1200" b="1">
                <a:sym typeface="+mn-ea"/>
              </a:endParaRPr>
            </a:p>
          </p:txBody>
        </p:sp>
        <p:pic>
          <p:nvPicPr>
            <p:cNvPr id="28" name="Picture 27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5" y="8451"/>
              <a:ext cx="2781" cy="47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4" y="9383"/>
              <a:ext cx="3450" cy="385"/>
            </a:xfrm>
            <a:prstGeom prst="rect">
              <a:avLst/>
            </a:prstGeom>
          </p:spPr>
        </p:pic>
        <p:sp>
          <p:nvSpPr>
            <p:cNvPr id="32" name="Text Box 31"/>
            <p:cNvSpPr txBox="true"/>
            <p:nvPr/>
          </p:nvSpPr>
          <p:spPr>
            <a:xfrm>
              <a:off x="3329" y="8901"/>
              <a:ext cx="1313" cy="43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p>
              <a:r>
                <a:rPr lang="en-US" altLang="en-US" sz="1200" b="1"/>
                <a:t>SuperK</a:t>
              </a:r>
              <a:endParaRPr lang="en-US" altLang="en-US" sz="1200" b="1"/>
            </a:p>
          </p:txBody>
        </p:sp>
        <p:pic>
          <p:nvPicPr>
            <p:cNvPr id="20" name="Picture 19"/>
            <p:cNvPicPr>
              <a:picLocks noChangeAspect="true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6" y="3460"/>
              <a:ext cx="3770" cy="1860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true">
              <a:off x="1673" y="4555"/>
              <a:ext cx="384" cy="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true" flipV="true">
              <a:off x="4642" y="4488"/>
              <a:ext cx="402" cy="4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 Box 30"/>
            <p:cNvSpPr txBox="true"/>
            <p:nvPr/>
          </p:nvSpPr>
          <p:spPr>
            <a:xfrm>
              <a:off x="979" y="5807"/>
              <a:ext cx="97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/>
                <a:t>U</a:t>
              </a:r>
              <a:r>
                <a:rPr lang="" altLang="en-US" baseline="-25000"/>
                <a:t>fi</a:t>
              </a:r>
              <a:r>
                <a:rPr lang="" altLang="en-US"/>
                <a:t> =</a:t>
              </a:r>
              <a:endParaRPr lang="" altLang="en-US"/>
            </a:p>
          </p:txBody>
        </p:sp>
        <p:pic>
          <p:nvPicPr>
            <p:cNvPr id="36" name="Picture 35"/>
            <p:cNvPicPr>
              <a:picLocks noChangeAspect="true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4" y="9932"/>
              <a:ext cx="3659" cy="38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true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6" y="3237"/>
              <a:ext cx="3770" cy="1860"/>
            </a:xfrm>
            <a:prstGeom prst="rect">
              <a:avLst/>
            </a:prstGeom>
          </p:spPr>
        </p:pic>
        <p:sp>
          <p:nvSpPr>
            <p:cNvPr id="38" name="Text Box 37"/>
            <p:cNvSpPr txBox="true"/>
            <p:nvPr/>
          </p:nvSpPr>
          <p:spPr>
            <a:xfrm>
              <a:off x="401" y="4604"/>
              <a:ext cx="29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/>
                <a:t>flavor eigentates</a:t>
              </a:r>
              <a:endParaRPr lang="en-US" alt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true">
              <a:off x="1673" y="4332"/>
              <a:ext cx="384" cy="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true" flipV="true">
              <a:off x="4642" y="4265"/>
              <a:ext cx="2" cy="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21"/>
            <p:cNvSpPr txBox="true"/>
            <p:nvPr/>
          </p:nvSpPr>
          <p:spPr>
            <a:xfrm>
              <a:off x="3584" y="4604"/>
              <a:ext cx="29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/>
                <a:t>mass </a:t>
              </a:r>
              <a:r>
                <a:rPr lang="en-US" altLang="en-US"/>
                <a:t>eigentates</a:t>
              </a:r>
              <a:endParaRPr lang="en-US" altLang="en-US"/>
            </a:p>
          </p:txBody>
        </p:sp>
      </p:grpSp>
      <p:pic>
        <p:nvPicPr>
          <p:cNvPr id="35" name="Picture 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315" y="2279650"/>
            <a:ext cx="7960360" cy="840740"/>
          </a:xfrm>
          <a:prstGeom prst="rect">
            <a:avLst/>
          </a:prstGeom>
        </p:spPr>
      </p:pic>
      <p:sp>
        <p:nvSpPr>
          <p:cNvPr id="41" name="Text Box 40"/>
          <p:cNvSpPr txBox="true"/>
          <p:nvPr/>
        </p:nvSpPr>
        <p:spPr>
          <a:xfrm>
            <a:off x="4133215" y="2021205"/>
            <a:ext cx="3370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flavor transformation probability</a:t>
            </a:r>
            <a:endParaRPr lang="" altLang="en-US"/>
          </a:p>
        </p:txBody>
      </p:sp>
      <p:pic>
        <p:nvPicPr>
          <p:cNvPr id="42" name="Picture 4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2680" y="3180715"/>
            <a:ext cx="2023745" cy="2011680"/>
          </a:xfrm>
          <a:prstGeom prst="rect">
            <a:avLst/>
          </a:prstGeom>
        </p:spPr>
      </p:pic>
      <p:sp>
        <p:nvSpPr>
          <p:cNvPr id="43" name="Text Box 42"/>
          <p:cNvSpPr txBox="true"/>
          <p:nvPr/>
        </p:nvSpPr>
        <p:spPr>
          <a:xfrm>
            <a:off x="9899299" y="5263377"/>
            <a:ext cx="2116455" cy="12553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 experiments</a:t>
            </a:r>
            <a:endParaRPr lang="en-US" altLang="en-US" i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E</a:t>
            </a:r>
            <a:r>
              <a:rPr lang="en-US" altLang="en-US" sz="1600" baseline="-25000">
                <a:solidFill>
                  <a:srgbClr val="FF0000"/>
                </a:solidFill>
                <a:sym typeface="+mn-ea"/>
              </a:rPr>
              <a:t>ν</a:t>
            </a: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O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[MeV]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Δ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</a:t>
            </a:r>
            <a:r>
              <a:rPr lang="en-US" altLang="en-US" sz="16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 </a:t>
            </a: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~ O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[10</a:t>
            </a:r>
            <a:r>
              <a:rPr lang="en-US" altLang="en-US" sz="16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-5 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eV</a:t>
            </a:r>
            <a:r>
              <a:rPr lang="en-US" altLang="en-US" sz="16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L ~ </a:t>
            </a: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[10</a:t>
            </a:r>
            <a:r>
              <a:rPr lang="en-US" altLang="en-US" sz="16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m]</a:t>
            </a:r>
            <a:endParaRPr lang="en-US" altLang="en-US" baseline="30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altLang="en-US" baseline="30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Picture 1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319270" y="5876925"/>
            <a:ext cx="3479800" cy="622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284970" y="6372225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Box 5"/>
          <p:cNvSpPr txBox="true"/>
          <p:nvPr/>
        </p:nvSpPr>
        <p:spPr>
          <a:xfrm>
            <a:off x="481965" y="1143000"/>
            <a:ext cx="62979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>
                <a:sym typeface="+mn-ea"/>
              </a:rPr>
              <a:t>Investigate neutrino flavor transformation parameters</a:t>
            </a:r>
            <a:endParaRPr lang="en-US" altLang="en-US" b="1">
              <a:sym typeface="+mn-ea"/>
            </a:endParaRPr>
          </a:p>
        </p:txBody>
      </p:sp>
      <p:sp>
        <p:nvSpPr>
          <p:cNvPr id="7" name="Title 1"/>
          <p:cNvSpPr>
            <a:spLocks noGrp="true"/>
          </p:cNvSpPr>
          <p:nvPr/>
        </p:nvSpPr>
        <p:spPr>
          <a:xfrm>
            <a:off x="572770" y="-317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/>
              <a:t>Why Measure Solar Neutrinos?</a:t>
            </a:r>
            <a:endParaRPr lang="en-US" altLang="en-US" sz="3200" b="1"/>
          </a:p>
        </p:txBody>
      </p:sp>
      <p:grpSp>
        <p:nvGrpSpPr>
          <p:cNvPr id="8" name="Group 7"/>
          <p:cNvGrpSpPr/>
          <p:nvPr/>
        </p:nvGrpSpPr>
        <p:grpSpPr>
          <a:xfrm>
            <a:off x="572770" y="2540635"/>
            <a:ext cx="4712335" cy="1061085"/>
            <a:chOff x="5781" y="4540"/>
            <a:chExt cx="10410" cy="2344"/>
          </a:xfrm>
        </p:grpSpPr>
        <p:pic>
          <p:nvPicPr>
            <p:cNvPr id="9" name="Picture 8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" y="4540"/>
              <a:ext cx="10411" cy="2345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11010" y="4723"/>
              <a:ext cx="2206" cy="1069"/>
            </a:xfrm>
            <a:prstGeom prst="roundRect">
              <a:avLst/>
            </a:prstGeom>
            <a:noFill/>
            <a:ln w="381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1" name="Text Box 10"/>
          <p:cNvSpPr txBox="true"/>
          <p:nvPr/>
        </p:nvSpPr>
        <p:spPr>
          <a:xfrm>
            <a:off x="3938905" y="2369820"/>
            <a:ext cx="1448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matter effect</a:t>
            </a:r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35" y="5086350"/>
            <a:ext cx="4397375" cy="915670"/>
          </a:xfrm>
          <a:prstGeom prst="rect">
            <a:avLst/>
          </a:prstGeom>
        </p:spPr>
      </p:pic>
      <p:sp>
        <p:nvSpPr>
          <p:cNvPr id="13" name="Text Box 12"/>
          <p:cNvSpPr txBox="true"/>
          <p:nvPr/>
        </p:nvSpPr>
        <p:spPr>
          <a:xfrm>
            <a:off x="5285740" y="2738120"/>
            <a:ext cx="187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en-US">
                <a:latin typeface="TeX Gyre Adventor" panose="00000500000000000000" charset="0"/>
                <a:cs typeface="TeX Gyre Adventor" panose="00000500000000000000" charset="0"/>
              </a:rPr>
              <a:t>→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θ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</a:t>
            </a:r>
            <a:endParaRPr lang="en-US" altLang="en-US" baseline="-25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Text Box 13"/>
          <p:cNvSpPr txBox="true"/>
          <p:nvPr/>
        </p:nvSpPr>
        <p:spPr>
          <a:xfrm>
            <a:off x="391160" y="1511300"/>
            <a:ext cx="10847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Mikheyev-Smirnov-Wolfenstein (MSW) mechanism</a:t>
            </a:r>
            <a:endParaRPr lang="" altLang="en-US"/>
          </a:p>
          <a:p>
            <a:r>
              <a:rPr lang="" altLang="en-US"/>
              <a:t>The flavor transformation of </a:t>
            </a:r>
            <a:r>
              <a:rPr lang="" altLang="en-US">
                <a:latin typeface="TeX Gyre Adventor" panose="00000500000000000000" charset="0"/>
                <a:cs typeface="TeX Gyre Adventor" panose="00000500000000000000" charset="0"/>
              </a:rPr>
              <a:t>ν</a:t>
            </a:r>
            <a:r>
              <a:rPr lang="" altLang="en-US" baseline="-25000">
                <a:latin typeface="TeX Gyre Adventor" panose="00000500000000000000" charset="0"/>
                <a:cs typeface="TeX Gyre Adventor" panose="00000500000000000000" charset="0"/>
              </a:rPr>
              <a:t>e </a:t>
            </a:r>
            <a:r>
              <a:rPr lang="" altLang="en-US">
                <a:latin typeface="TeX Gyre Adventor" panose="00000500000000000000" charset="0"/>
                <a:cs typeface="TeX Gyre Adventor" panose="00000500000000000000" charset="0"/>
              </a:rPr>
              <a:t>→</a:t>
            </a:r>
            <a:r>
              <a:rPr lang="en-US" altLang="en-US">
                <a:latin typeface="TeX Gyre Adventor" panose="00000500000000000000" charset="0"/>
                <a:cs typeface="TeX Gyre Adventor" panose="00000500000000000000" charset="0"/>
                <a:sym typeface="+mn-ea"/>
              </a:rPr>
              <a:t>ν</a:t>
            </a:r>
            <a:r>
              <a:rPr lang="" altLang="en-US" baseline="-25000">
                <a:latin typeface="TeX Gyre Adventor" panose="00000500000000000000" charset="0"/>
                <a:cs typeface="TeX Gyre Adventor" panose="00000500000000000000" charset="0"/>
                <a:sym typeface="+mn-ea"/>
              </a:rPr>
              <a:t>x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is enhanced since an additional potental of </a:t>
            </a:r>
            <a:r>
              <a:rPr lang="en-US" altLang="en-US">
                <a:latin typeface="TeX Gyre Adventor" panose="00000500000000000000" charset="0"/>
                <a:cs typeface="TeX Gyre Adventor" panose="00000500000000000000" charset="0"/>
                <a:sym typeface="+mn-ea"/>
              </a:rPr>
              <a:t>ν</a:t>
            </a:r>
            <a:r>
              <a:rPr lang="en-US" altLang="en-US" baseline="-25000">
                <a:latin typeface="TeX Gyre Adventor" panose="00000500000000000000" charset="0"/>
                <a:cs typeface="TeX Gyre Adventor" panose="00000500000000000000" charset="0"/>
                <a:sym typeface="+mn-ea"/>
              </a:rPr>
              <a:t>e </a:t>
            </a:r>
            <a:r>
              <a:rPr lang="" altLang="en-US" baseline="-25000">
                <a:latin typeface="TeX Gyre Adventor" panose="00000500000000000000" charset="0"/>
                <a:cs typeface="TeX Gyre Adventor" panose="00000500000000000000" charset="0"/>
                <a:sym typeface="+mn-ea"/>
              </a:rPr>
              <a:t> 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interacting with ambient electrons and nucleons in matter via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charged weak current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5" y="4408170"/>
            <a:ext cx="3430905" cy="67691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1834515" y="5575300"/>
            <a:ext cx="3173095" cy="3397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true"/>
          <p:nvPr/>
        </p:nvSpPr>
        <p:spPr>
          <a:xfrm>
            <a:off x="5169535" y="5360035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θ</a:t>
            </a:r>
            <a:r>
              <a:rPr lang="en-US" altLang="en-US" baseline="-2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</a:t>
            </a:r>
            <a:r>
              <a:rPr lang="en-US" altLang="en-US">
                <a:latin typeface="TeX Gyre Adventor" panose="00000500000000000000" charset="0"/>
                <a:cs typeface="TeX Gyre Adventor" panose="00000500000000000000" charset="0"/>
                <a:sym typeface="+mn-ea"/>
              </a:rPr>
              <a:t>→</a:t>
            </a:r>
            <a:r>
              <a:rPr lang="" altLang="en-US">
                <a:latin typeface="TeX Gyre Adventor" panose="00000500000000000000" charset="0"/>
                <a:cs typeface="TeX Gyre Adventor" panose="00000500000000000000" charset="0"/>
                <a:sym typeface="+mn-ea"/>
              </a:rPr>
              <a:t> </a:t>
            </a:r>
            <a:r>
              <a:rPr lang="" altLang="en-US">
                <a:latin typeface="MathJax_Math" charset="0"/>
                <a:cs typeface="MathJax_Math" charset="0"/>
                <a:sym typeface="+mn-ea"/>
              </a:rPr>
              <a:t>π/4, </a:t>
            </a:r>
            <a:endParaRPr lang="" altLang="en-US" baseline="-25000">
              <a:latin typeface="MathJax_Math" charset="0"/>
              <a:cs typeface="MathJax_Math" charset="0"/>
              <a:sym typeface="+mn-ea"/>
            </a:endParaRPr>
          </a:p>
        </p:txBody>
      </p:sp>
      <p:sp>
        <p:nvSpPr>
          <p:cNvPr id="18" name="Text Box 17"/>
          <p:cNvSpPr txBox="true"/>
          <p:nvPr/>
        </p:nvSpPr>
        <p:spPr>
          <a:xfrm>
            <a:off x="610235" y="4157345"/>
            <a:ext cx="2392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Resonance condition</a:t>
            </a:r>
            <a:endParaRPr lang="" altLang="en-US"/>
          </a:p>
        </p:txBody>
      </p:sp>
      <p:sp>
        <p:nvSpPr>
          <p:cNvPr id="21" name="Text Box 20"/>
          <p:cNvSpPr txBox="true"/>
          <p:nvPr/>
        </p:nvSpPr>
        <p:spPr>
          <a:xfrm>
            <a:off x="572770" y="6003925"/>
            <a:ext cx="10629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The flavor transformation probability                                                         reaches maximum.</a:t>
            </a:r>
            <a:endParaRPr lang="" altLang="en-US"/>
          </a:p>
        </p:txBody>
      </p:sp>
      <p:pic>
        <p:nvPicPr>
          <p:cNvPr id="22" name="Picture 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895" y="2369820"/>
            <a:ext cx="4594860" cy="2715260"/>
          </a:xfrm>
          <a:prstGeom prst="rect">
            <a:avLst/>
          </a:prstGeom>
        </p:spPr>
      </p:pic>
      <p:sp>
        <p:nvSpPr>
          <p:cNvPr id="23" name="Text Box 22"/>
          <p:cNvSpPr txBox="true"/>
          <p:nvPr/>
        </p:nvSpPr>
        <p:spPr>
          <a:xfrm>
            <a:off x="7157720" y="5085080"/>
            <a:ext cx="4469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200" i="1"/>
              <a:t>from Borexino presentation: Davide D’Angelo, Borexino Latest Solar Neutrino Results</a:t>
            </a:r>
            <a:endParaRPr lang="en-US" altLang="en-US" sz="1200" i="1"/>
          </a:p>
        </p:txBody>
      </p:sp>
      <p:sp>
        <p:nvSpPr>
          <p:cNvPr id="24" name="Text Box 23"/>
          <p:cNvSpPr txBox="true"/>
          <p:nvPr/>
        </p:nvSpPr>
        <p:spPr>
          <a:xfrm>
            <a:off x="572770" y="3573780"/>
            <a:ext cx="55899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" altLang="en-US" sz="1600"/>
              <a:t>G</a:t>
            </a:r>
            <a:r>
              <a:rPr lang="" altLang="en-US" sz="1600" baseline="-25000"/>
              <a:t>F</a:t>
            </a:r>
            <a:r>
              <a:rPr lang="" altLang="en-US" sz="1600"/>
              <a:t>: the Fermi coupling constant for the weak interaction</a:t>
            </a:r>
            <a:endParaRPr lang="" altLang="en-US" sz="1600"/>
          </a:p>
          <a:p>
            <a:r>
              <a:rPr lang="en-US" sz="1600"/>
              <a:t>n</a:t>
            </a:r>
            <a:r>
              <a:rPr lang="en-US" sz="1600" baseline="-25000"/>
              <a:t>e</a:t>
            </a:r>
            <a:r>
              <a:rPr lang="en-US" sz="1600"/>
              <a:t> </a:t>
            </a:r>
            <a:r>
              <a:rPr lang="" altLang="en-US" sz="1600"/>
              <a:t>: </a:t>
            </a:r>
            <a:r>
              <a:rPr lang="en-US" sz="1600"/>
              <a:t>the number density of the electrons in matter</a:t>
            </a:r>
            <a:endParaRPr 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>
          <a:xfrm>
            <a:off x="9215120" y="629158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itle 9"/>
          <p:cNvSpPr>
            <a:spLocks noGrp="true"/>
          </p:cNvSpPr>
          <p:nvPr/>
        </p:nvSpPr>
        <p:spPr>
          <a:xfrm>
            <a:off x="838200" y="-6350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" altLang="en-US" sz="3600" b="1">
                <a:effectLst/>
              </a:rPr>
              <a:t>Solar Neutrino Flux</a:t>
            </a:r>
            <a:endParaRPr lang="" altLang="en-US" sz="3600" b="1">
              <a:effectLst/>
            </a:endParaRPr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1319530"/>
            <a:ext cx="6548755" cy="4603750"/>
          </a:xfrm>
          <a:prstGeom prst="rect">
            <a:avLst/>
          </a:prstGeom>
        </p:spPr>
      </p:pic>
      <p:sp>
        <p:nvSpPr>
          <p:cNvPr id="11" name="Text Box 10"/>
          <p:cNvSpPr txBox="true"/>
          <p:nvPr/>
        </p:nvSpPr>
        <p:spPr>
          <a:xfrm>
            <a:off x="838200" y="5923280"/>
            <a:ext cx="1135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i="1"/>
              <a:t>pdg 2018</a:t>
            </a:r>
            <a:endParaRPr lang="" altLang="en-US" i="1"/>
          </a:p>
        </p:txBody>
      </p:sp>
      <p:graphicFrame>
        <p:nvGraphicFramePr>
          <p:cNvPr id="13" name="Table 12"/>
          <p:cNvGraphicFramePr/>
          <p:nvPr/>
        </p:nvGraphicFramePr>
        <p:xfrm>
          <a:off x="6719570" y="1823085"/>
          <a:ext cx="5191760" cy="352425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702945"/>
                <a:gridCol w="1833245"/>
                <a:gridCol w="2655570"/>
              </a:tblGrid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type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experiment</a:t>
                      </a:r>
                      <a:endParaRPr lang="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/>
                        <a:t>flux (</a:t>
                      </a:r>
                      <a:r>
                        <a:rPr lang="en-US" sz="1800">
                          <a:sym typeface="+mn-ea"/>
                        </a:rPr>
                        <a:t>cm</a:t>
                      </a:r>
                      <a:r>
                        <a:rPr lang="en-US" sz="1800" baseline="30000">
                          <a:sym typeface="+mn-ea"/>
                        </a:rPr>
                        <a:t>−2</a:t>
                      </a:r>
                      <a:r>
                        <a:rPr lang="en-US" sz="1800">
                          <a:sym typeface="+mn-ea"/>
                        </a:rPr>
                        <a:t>s</a:t>
                      </a:r>
                      <a:r>
                        <a:rPr lang="en-US" sz="1800" baseline="30000">
                          <a:sym typeface="+mn-ea"/>
                        </a:rPr>
                        <a:t>−1</a:t>
                      </a:r>
                      <a:r>
                        <a:rPr lang="" altLang="en-US"/>
                        <a:t>)</a:t>
                      </a:r>
                      <a:endParaRPr lang="" altLang="en-US"/>
                    </a:p>
                  </a:txBody>
                  <a:tcPr/>
                </a:tc>
              </a:tr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 baseline="30000">
                          <a:sym typeface="+mn-ea"/>
                        </a:rPr>
                        <a:t>8</a:t>
                      </a:r>
                      <a:r>
                        <a:rPr lang="en-US" altLang="en-US" sz="1600">
                          <a:sym typeface="+mn-ea"/>
                        </a:rPr>
                        <a:t>B</a:t>
                      </a:r>
                      <a:endParaRPr lang="en-US" alt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600"/>
                        <a:t>SNO (2013)</a:t>
                      </a:r>
                      <a:endParaRPr lang="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5.25±0.16(stat.)</a:t>
                      </a:r>
                      <a:r>
                        <a:rPr lang="en-US" sz="1400" baseline="30000"/>
                        <a:t>+0.11</a:t>
                      </a:r>
                      <a:r>
                        <a:rPr lang="en-US" sz="1400" baseline="-25000">
                          <a:sym typeface="+mn-ea"/>
                        </a:rPr>
                        <a:t>−0.13</a:t>
                      </a:r>
                      <a:r>
                        <a:rPr lang="en-US" sz="1400"/>
                        <a:t>(syst.)</a:t>
                      </a:r>
                      <a:r>
                        <a:rPr lang="" altLang="en-US" sz="1400"/>
                        <a:t> </a:t>
                      </a:r>
                      <a:r>
                        <a:rPr lang="en-US" sz="1400"/>
                        <a:t>×10</a:t>
                      </a:r>
                      <a:r>
                        <a:rPr lang="" altLang="en-US" sz="1400" baseline="30000"/>
                        <a:t>6</a:t>
                      </a:r>
                      <a:endParaRPr lang="" altLang="en-US" sz="1400" baseline="30000"/>
                    </a:p>
                  </a:txBody>
                  <a:tcPr/>
                </a:tc>
              </a:tr>
              <a:tr h="379095">
                <a:tc>
                  <a:txBody>
                    <a:bodyPr/>
                    <a:p>
                      <a:pPr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600"/>
                        <a:t>SNO+ (2018)</a:t>
                      </a:r>
                      <a:endParaRPr lang="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2</a:t>
                      </a:r>
                      <a:r>
                        <a:rPr lang="" altLang="en-US" sz="1400"/>
                        <a:t>.</a:t>
                      </a:r>
                      <a:r>
                        <a:rPr lang="en-US" sz="1400"/>
                        <a:t>53</a:t>
                      </a:r>
                      <a:r>
                        <a:rPr lang="en-US" sz="1400" baseline="30000"/>
                        <a:t>+0</a:t>
                      </a:r>
                      <a:r>
                        <a:rPr lang="" altLang="en-US" sz="1400" baseline="30000"/>
                        <a:t>.</a:t>
                      </a:r>
                      <a:r>
                        <a:rPr lang="en-US" sz="1400" baseline="30000"/>
                        <a:t>31</a:t>
                      </a:r>
                      <a:r>
                        <a:rPr lang="" altLang="en-US" sz="1400" baseline="-25000"/>
                        <a:t>−0.28</a:t>
                      </a:r>
                      <a:r>
                        <a:rPr lang="" altLang="en-US" sz="1400"/>
                        <a:t>(stat.)</a:t>
                      </a:r>
                      <a:r>
                        <a:rPr lang="" altLang="en-US" sz="1400" baseline="30000"/>
                        <a:t>+0.13</a:t>
                      </a:r>
                      <a:r>
                        <a:rPr lang="" altLang="en-US" sz="1400" baseline="-25000"/>
                        <a:t>-0.10</a:t>
                      </a:r>
                      <a:r>
                        <a:rPr lang="" altLang="en-US" sz="1400"/>
                        <a:t>(syst.) </a:t>
                      </a:r>
                      <a:endParaRPr lang="" altLang="en-US" sz="1400"/>
                    </a:p>
                    <a:p>
                      <a:pPr>
                        <a:buNone/>
                      </a:pPr>
                      <a:r>
                        <a:rPr lang="en-US" sz="1400"/>
                        <a:t>×10</a:t>
                      </a:r>
                      <a:r>
                        <a:rPr lang="en-US" sz="1400" baseline="30000"/>
                        <a:t>6</a:t>
                      </a:r>
                      <a:endParaRPr lang="en-US" sz="1400" baseline="30000"/>
                    </a:p>
                    <a:p>
                      <a:pPr>
                        <a:buNone/>
                      </a:pPr>
                      <a:r>
                        <a:rPr lang="" altLang="en-US" sz="1400" b="1"/>
                        <a:t>without oscillations</a:t>
                      </a:r>
                      <a:endParaRPr lang="" altLang="en-US" sz="1400" b="1" baseline="30000"/>
                    </a:p>
                  </a:txBody>
                  <a:tcPr/>
                </a:tc>
              </a:tr>
              <a:tr h="379095">
                <a:tc>
                  <a:txBody>
                    <a:bodyPr/>
                    <a:p>
                      <a:pPr>
                        <a:buNone/>
                      </a:pPr>
                      <a:endParaRPr lang="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600"/>
                        <a:t>Borexino (2016)</a:t>
                      </a:r>
                      <a:endParaRPr lang="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2.55 ±0.18 ±0.07</a:t>
                      </a:r>
                      <a:r>
                        <a:rPr lang="" altLang="en-US" sz="1400"/>
                        <a:t> </a:t>
                      </a:r>
                      <a:r>
                        <a:rPr lang="en-US" sz="1400"/>
                        <a:t> x</a:t>
                      </a:r>
                      <a:r>
                        <a:rPr lang="" altLang="en-US" sz="1400"/>
                        <a:t> </a:t>
                      </a:r>
                      <a:r>
                        <a:rPr lang="en-US" sz="1400"/>
                        <a:t>10</a:t>
                      </a:r>
                      <a:r>
                        <a:rPr lang="en-US" sz="1400" baseline="30000"/>
                        <a:t>6</a:t>
                      </a:r>
                      <a:r>
                        <a:rPr lang="en-US" sz="1400"/>
                        <a:t> </a:t>
                      </a:r>
                      <a:endParaRPr lang="en-US" sz="1400"/>
                    </a:p>
                    <a:p>
                      <a:pPr>
                        <a:buNone/>
                      </a:pPr>
                      <a:r>
                        <a:rPr lang="en-US" altLang="en-US" sz="1400" b="1">
                          <a:sym typeface="+mn-ea"/>
                        </a:rPr>
                        <a:t>without oscillations</a:t>
                      </a:r>
                      <a:endParaRPr lang="en-US" sz="1400"/>
                    </a:p>
                  </a:txBody>
                  <a:tcPr/>
                </a:tc>
              </a:tr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600" baseline="30000"/>
                        <a:t>7</a:t>
                      </a:r>
                      <a:r>
                        <a:rPr lang="" altLang="en-US" sz="1600"/>
                        <a:t>Be</a:t>
                      </a:r>
                      <a:endParaRPr lang="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600"/>
                        <a:t>KamLAND (2015)</a:t>
                      </a:r>
                      <a:endParaRPr lang="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400"/>
                        <a:t>5.82 ±1.02 x 10</a:t>
                      </a:r>
                      <a:r>
                        <a:rPr lang="" altLang="en-US" sz="1400" baseline="30000"/>
                        <a:t>9</a:t>
                      </a:r>
                      <a:endParaRPr lang="" altLang="en-US" sz="1400" baseline="30000"/>
                    </a:p>
                  </a:txBody>
                  <a:tcPr/>
                </a:tc>
              </a:tr>
              <a:tr h="379095">
                <a:tc>
                  <a:txBody>
                    <a:bodyPr/>
                    <a:p>
                      <a:pPr>
                        <a:buNone/>
                      </a:pPr>
                      <a:endParaRPr lang="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600"/>
                        <a:t>Borexino (2018)</a:t>
                      </a:r>
                      <a:endParaRPr lang="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400"/>
                        <a:t>4.99 ± 0.13</a:t>
                      </a:r>
                      <a:r>
                        <a:rPr lang="en-US" sz="1400">
                          <a:sym typeface="+mn-ea"/>
                        </a:rPr>
                        <a:t>(stat.)</a:t>
                      </a:r>
                      <a:r>
                        <a:rPr lang="" altLang="en-US" sz="1400" baseline="30000"/>
                        <a:t>+0.07</a:t>
                      </a:r>
                      <a:r>
                        <a:rPr lang="" altLang="en-US" sz="1400" baseline="-25000"/>
                        <a:t>-0.10</a:t>
                      </a:r>
                      <a:r>
                        <a:rPr lang="en-US" sz="1400">
                          <a:sym typeface="+mn-ea"/>
                        </a:rPr>
                        <a:t>(syst.)</a:t>
                      </a:r>
                      <a:endParaRPr 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" altLang="en-US" sz="1400"/>
                        <a:t> x 10</a:t>
                      </a:r>
                      <a:r>
                        <a:rPr lang="" altLang="en-US" sz="1400" baseline="30000"/>
                        <a:t>9</a:t>
                      </a:r>
                      <a:endParaRPr lang="" altLang="en-US" sz="1400" baseline="30000"/>
                    </a:p>
                  </a:txBody>
                  <a:tcPr/>
                </a:tc>
              </a:tr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600"/>
                        <a:t>pp</a:t>
                      </a:r>
                      <a:endParaRPr lang="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600"/>
                        <a:t>Borexino (2018)</a:t>
                      </a:r>
                      <a:endParaRPr lang="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400"/>
                        <a:t>6.1 ± 0.5</a:t>
                      </a:r>
                      <a:r>
                        <a:rPr lang="en-US" sz="1400">
                          <a:sym typeface="+mn-ea"/>
                        </a:rPr>
                        <a:t>(stat.)</a:t>
                      </a:r>
                      <a:r>
                        <a:rPr lang="" altLang="en-US" sz="1400" baseline="30000"/>
                        <a:t>+0.3</a:t>
                      </a:r>
                      <a:r>
                        <a:rPr lang="" altLang="en-US" sz="1400" baseline="-25000"/>
                        <a:t>-0.5</a:t>
                      </a:r>
                      <a:r>
                        <a:rPr lang="en-US" sz="1400">
                          <a:sym typeface="+mn-ea"/>
                        </a:rPr>
                        <a:t>(syst.)</a:t>
                      </a:r>
                      <a:endParaRPr 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" altLang="en-US" sz="1400"/>
                        <a:t>x10</a:t>
                      </a:r>
                      <a:r>
                        <a:rPr lang="" altLang="en-US" sz="1400" baseline="30000"/>
                        <a:t>10</a:t>
                      </a:r>
                      <a:endParaRPr lang="" altLang="en-US" sz="1400" baseline="30000"/>
                    </a:p>
                  </a:txBody>
                  <a:tcPr/>
                </a:tc>
              </a:tr>
              <a:tr h="379095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600" b="1"/>
                        <a:t>CNO</a:t>
                      </a:r>
                      <a:endParaRPr lang="" altLang="en-US" sz="16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 b="1">
                          <a:sym typeface="+mn-ea"/>
                        </a:rPr>
                        <a:t>Borexino (20</a:t>
                      </a:r>
                      <a:r>
                        <a:rPr lang="" altLang="en-US" sz="1600" b="1">
                          <a:sym typeface="+mn-ea"/>
                        </a:rPr>
                        <a:t>20</a:t>
                      </a:r>
                      <a:r>
                        <a:rPr lang="en-US" altLang="en-US" sz="1600" b="1">
                          <a:sym typeface="+mn-ea"/>
                        </a:rPr>
                        <a:t>)</a:t>
                      </a:r>
                      <a:endParaRPr lang="" altLang="en-US" sz="16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400" b="1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7.0</a:t>
                      </a:r>
                      <a:r>
                        <a:rPr lang="en-US" altLang="en-US" sz="1400" baseline="300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+3.0</a:t>
                      </a:r>
                      <a:r>
                        <a:rPr lang="en-US" altLang="en-US" sz="1400" baseline="-250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-2.0</a:t>
                      </a:r>
                      <a:r>
                        <a:rPr lang="" altLang="en-US" sz="1400" b="1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en-US" sz="1400" b="1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x</a:t>
                      </a:r>
                      <a:r>
                        <a:rPr lang="" altLang="en-US" sz="1400" b="1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en-US" sz="1400" b="1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10</a:t>
                      </a:r>
                      <a:r>
                        <a:rPr lang="en-US" altLang="en-US" sz="1400" b="1" baseline="300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8</a:t>
                      </a:r>
                      <a:r>
                        <a:rPr lang="en-US" altLang="en-US" sz="1400" b="1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endParaRPr lang="en-US" altLang="en-US" sz="1400" b="1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4" name="Straight Connector 13"/>
          <p:cNvCxnSpPr/>
          <p:nvPr/>
        </p:nvCxnSpPr>
        <p:spPr>
          <a:xfrm flipH="true">
            <a:off x="1537335" y="1318895"/>
            <a:ext cx="11430" cy="3937000"/>
          </a:xfrm>
          <a:prstGeom prst="line">
            <a:avLst/>
          </a:prstGeom>
          <a:ln w="38100" cmpd="dbl">
            <a:solidFill>
              <a:srgbClr val="FF8D4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57725" y="2040890"/>
            <a:ext cx="9525" cy="3215005"/>
          </a:xfrm>
          <a:prstGeom prst="line">
            <a:avLst/>
          </a:prstGeom>
          <a:ln w="38100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37970" y="1319530"/>
            <a:ext cx="1358265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67250" y="2210435"/>
            <a:ext cx="1358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true"/>
          <p:nvPr/>
        </p:nvSpPr>
        <p:spPr>
          <a:xfrm>
            <a:off x="1548765" y="1480820"/>
            <a:ext cx="2430780" cy="9429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600">
                <a:solidFill>
                  <a:srgbClr val="FF8D41"/>
                </a:solidFill>
                <a:sym typeface="+mn-ea"/>
              </a:rPr>
              <a:t>liquid scintillator detector</a:t>
            </a:r>
            <a:r>
              <a:rPr lang="" altLang="en-US" sz="1600">
                <a:solidFill>
                  <a:srgbClr val="FF8D41"/>
                </a:solidFill>
                <a:sym typeface="+mn-ea"/>
              </a:rPr>
              <a:t> </a:t>
            </a:r>
            <a:r>
              <a:rPr lang="en-US" altLang="en-US" sz="1600">
                <a:solidFill>
                  <a:srgbClr val="FF8D41"/>
                </a:solidFill>
                <a:sym typeface="+mn-ea"/>
              </a:rPr>
              <a:t>E</a:t>
            </a:r>
            <a:r>
              <a:rPr lang="en-US" altLang="en-US" sz="1600" baseline="-25000">
                <a:solidFill>
                  <a:srgbClr val="FF8D41"/>
                </a:solidFill>
                <a:sym typeface="+mn-ea"/>
              </a:rPr>
              <a:t>threshold</a:t>
            </a:r>
            <a:r>
              <a:rPr lang="" altLang="en-US" sz="1600">
                <a:solidFill>
                  <a:srgbClr val="FF8D41"/>
                </a:solidFill>
                <a:sym typeface="+mn-ea"/>
              </a:rPr>
              <a:t>&gt; 0.18 MeV</a:t>
            </a:r>
            <a:r>
              <a:rPr lang="en-US" altLang="en-US" sz="1600">
                <a:solidFill>
                  <a:srgbClr val="FF8D41"/>
                </a:solidFill>
                <a:sym typeface="+mn-ea"/>
              </a:rPr>
              <a:t> </a:t>
            </a:r>
            <a:endParaRPr lang="" altLang="en-US">
              <a:solidFill>
                <a:srgbClr val="FF8D41"/>
              </a:solidFill>
            </a:endParaRPr>
          </a:p>
          <a:p>
            <a:pPr algn="l"/>
            <a:endParaRPr lang="" altLang="en-US" baseline="-25000">
              <a:solidFill>
                <a:srgbClr val="FF8D41"/>
              </a:solidFill>
            </a:endParaRPr>
          </a:p>
          <a:p>
            <a:endParaRPr lang="" altLang="en-US" baseline="-25000">
              <a:solidFill>
                <a:srgbClr val="FF8D41"/>
              </a:solidFill>
            </a:endParaRPr>
          </a:p>
        </p:txBody>
      </p:sp>
      <p:sp>
        <p:nvSpPr>
          <p:cNvPr id="19" name="Text Box 18"/>
          <p:cNvSpPr txBox="true"/>
          <p:nvPr/>
        </p:nvSpPr>
        <p:spPr>
          <a:xfrm>
            <a:off x="6652260" y="1376680"/>
            <a:ext cx="323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Some of the measured results</a:t>
            </a:r>
            <a:endParaRPr lang="" altLang="en-US"/>
          </a:p>
        </p:txBody>
      </p:sp>
      <p:sp>
        <p:nvSpPr>
          <p:cNvPr id="20" name="Text Box 19"/>
          <p:cNvSpPr txBox="true"/>
          <p:nvPr/>
        </p:nvSpPr>
        <p:spPr>
          <a:xfrm>
            <a:off x="4667885" y="2210435"/>
            <a:ext cx="16687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water Cherenkov </a:t>
            </a:r>
            <a:r>
              <a:rPr lang="en-US" altLang="en-US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detector</a:t>
            </a:r>
            <a:r>
              <a:rPr lang="" altLang="en-US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" altLang="en-US" sz="16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algn="l"/>
            <a:r>
              <a:rPr lang="en-US" altLang="en-US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E</a:t>
            </a:r>
            <a:r>
              <a:rPr lang="en-US" altLang="en-US" sz="1600" baseline="-25000">
                <a:solidFill>
                  <a:schemeClr val="accent1">
                    <a:lumMod val="75000"/>
                  </a:schemeClr>
                </a:solidFill>
                <a:sym typeface="+mn-ea"/>
              </a:rPr>
              <a:t>threshold </a:t>
            </a:r>
            <a:r>
              <a:rPr lang="" altLang="en-US" sz="1600">
                <a:solidFill>
                  <a:schemeClr val="accent1">
                    <a:lumMod val="75000"/>
                  </a:schemeClr>
                </a:solidFill>
                <a:sym typeface="+mn-ea"/>
              </a:rPr>
              <a:t>&gt; 3 MeV</a:t>
            </a:r>
            <a:endParaRPr lang="en-US" altLang="en-US" sz="160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598170" y="30798"/>
            <a:ext cx="10972800" cy="1143000"/>
          </a:xfrm>
        </p:spPr>
        <p:txBody>
          <a:bodyPr/>
          <a:p>
            <a:r>
              <a:rPr lang="en-US" altLang="en-US" sz="3200" b="1">
                <a:effectLst/>
              </a:rPr>
              <a:t>CNO Neutrinos </a:t>
            </a:r>
            <a:endParaRPr lang="en-US" altLang="en-US" sz="3200" b="1">
              <a:effectLst/>
            </a:endParaRPr>
          </a:p>
        </p:txBody>
      </p:sp>
      <p:sp>
        <p:nvSpPr>
          <p:cNvPr id="5" name="Text Box 4"/>
          <p:cNvSpPr txBox="true"/>
          <p:nvPr/>
        </p:nvSpPr>
        <p:spPr>
          <a:xfrm>
            <a:off x="435610" y="916305"/>
            <a:ext cx="6692265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First detection of CNO neutrinos by the Borexino Experiment.</a:t>
            </a: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Borexino: an </a:t>
            </a:r>
            <a:r>
              <a:rPr lang="en-US" altLang="en-US"/>
              <a:t>acrylic detector using liquid scintillator</a:t>
            </a:r>
            <a:r>
              <a:rPr lang="" altLang="en-US"/>
              <a:t> in Laboratori Nazionali del Gran Sasso, Italy.</a:t>
            </a:r>
            <a:endParaRPr lang="" alt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" altLang="en-US" sz="2000"/>
              <a:t>Reported Results in 2020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b="1"/>
              <a:t>The absence of CNO signal is disfavored at 5</a:t>
            </a:r>
            <a:r>
              <a:rPr lang="" altLang="en-US" b="1">
                <a:latin typeface="DejaVu Math TeX Gyre" panose="02000503000000000000" charset="0"/>
                <a:cs typeface="DejaVu Math TeX Gyre" panose="02000503000000000000" charset="0"/>
              </a:rPr>
              <a:t>σ</a:t>
            </a:r>
            <a:endParaRPr lang="" altLang="en-US" b="1">
              <a:latin typeface="DejaVu Math TeX Gyre" panose="02000503000000000000" charset="0"/>
              <a:cs typeface="DejaVu Math TeX Gyre" panose="02000503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CNO </a:t>
            </a:r>
            <a:r>
              <a:rPr lang="" altLang="en-US">
                <a:latin typeface="TeX Gyre Adventor" panose="00000500000000000000" charset="0"/>
                <a:cs typeface="TeX Gyre Adventor" panose="00000500000000000000" charset="0"/>
              </a:rPr>
              <a:t>ν 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interaction rate is 7.2</a:t>
            </a:r>
            <a:r>
              <a:rPr lang="" altLang="en-US" baseline="30000">
                <a:latin typeface="Arial" panose="020B0604020202020204" pitchFamily="34" charset="0"/>
                <a:cs typeface="Arial" panose="020B0604020202020204" pitchFamily="34" charset="0"/>
              </a:rPr>
              <a:t>+3.0</a:t>
            </a:r>
            <a:r>
              <a:rPr lang="" altLang="en-US" baseline="-25000">
                <a:latin typeface="Arial" panose="020B0604020202020204" pitchFamily="34" charset="0"/>
                <a:cs typeface="Arial" panose="020B0604020202020204" pitchFamily="34" charset="0"/>
              </a:rPr>
              <a:t> -1.7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  counts/day/100 tonnes of target at 68% C.L..</a:t>
            </a:r>
            <a:endParaRPr lang="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Estimated flux is 7.0</a:t>
            </a:r>
            <a:r>
              <a:rPr lang="" altLang="en-US" baseline="30000">
                <a:latin typeface="Arial" panose="020B0604020202020204" pitchFamily="34" charset="0"/>
                <a:cs typeface="Arial" panose="020B0604020202020204" pitchFamily="34" charset="0"/>
              </a:rPr>
              <a:t>+3.0</a:t>
            </a:r>
            <a:r>
              <a:rPr lang="" altLang="en-US" baseline="-25000">
                <a:latin typeface="Arial" panose="020B0604020202020204" pitchFamily="34" charset="0"/>
                <a:cs typeface="Arial" panose="020B0604020202020204" pitchFamily="34" charset="0"/>
              </a:rPr>
              <a:t>-2.0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 x 10</a:t>
            </a:r>
            <a:r>
              <a:rPr lang="" altLang="en-US" baseline="300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 cm</a:t>
            </a:r>
            <a:r>
              <a:rPr lang="" altLang="en-US" baseline="3000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" altLang="en-US" baseline="3000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9288780" y="6327140"/>
            <a:ext cx="2844800" cy="47625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 Box 10"/>
          <p:cNvSpPr txBox="true"/>
          <p:nvPr/>
        </p:nvSpPr>
        <p:spPr>
          <a:xfrm>
            <a:off x="487680" y="6442710"/>
            <a:ext cx="82499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 i="1"/>
              <a:t>Borexino Collaboration. "Experimental evidence of neutrinos produced in the CNO fusion cycle in the Sun." Nature 587.7835 (2020): 577-582.</a:t>
            </a:r>
            <a:r>
              <a:rPr lang="" altLang="en-US" sz="1000" i="1"/>
              <a:t>, </a:t>
            </a:r>
            <a:endParaRPr lang="" altLang="en-US" sz="1000" i="1"/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" y="3531235"/>
            <a:ext cx="4426585" cy="2945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195" y="916305"/>
            <a:ext cx="4370705" cy="27755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20" y="3691890"/>
            <a:ext cx="5970270" cy="25901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656580" y="1029335"/>
            <a:ext cx="6306820" cy="4799330"/>
          </a:xfrm>
          <a:prstGeom prst="rect">
            <a:avLst/>
          </a:prstGeom>
        </p:spPr>
      </p:pic>
      <p:sp>
        <p:nvSpPr>
          <p:cNvPr id="59" name="Text Box 58"/>
          <p:cNvSpPr txBox="true"/>
          <p:nvPr/>
        </p:nvSpPr>
        <p:spPr>
          <a:xfrm>
            <a:off x="210820" y="213360"/>
            <a:ext cx="57886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chemeClr val="bg1"/>
                </a:solidFill>
              </a:rPr>
              <a:t>SNO+ </a:t>
            </a:r>
            <a:r>
              <a:rPr lang="x-none" altLang="en-US" sz="2400" b="1">
                <a:solidFill>
                  <a:schemeClr val="bg1"/>
                </a:solidFill>
              </a:rPr>
              <a:t>Physics</a:t>
            </a:r>
            <a:r>
              <a:rPr lang="en-US" sz="2400" b="1">
                <a:solidFill>
                  <a:schemeClr val="bg1"/>
                </a:solidFill>
              </a:rPr>
              <a:t> Phases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>
            <a:spLocks noGrp="true"/>
          </p:cNvSpPr>
          <p:nvPr/>
        </p:nvSpPr>
        <p:spPr>
          <a:xfrm>
            <a:off x="381000" y="1234440"/>
            <a:ext cx="4761865" cy="363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0500" indent="-190500" algn="l" defTabSz="763270" rtl="0" eaLnBrk="1" latinLnBrk="0" hangingPunct="1">
              <a:lnSpc>
                <a:spcPct val="90000"/>
              </a:lnSpc>
              <a:spcBef>
                <a:spcPct val="167000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135" indent="-190500" algn="l" defTabSz="763270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3770" indent="-190500" algn="l" defTabSz="763270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5405" indent="-190500" algn="l" defTabSz="763270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7040" indent="-190500" algn="l" defTabSz="763270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8675" indent="-190500" algn="l" defTabSz="763270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80310" indent="-190500" algn="l" defTabSz="763270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1945" indent="-190500" algn="l" defTabSz="763270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3580" indent="-190500" algn="l" defTabSz="763270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ym typeface="+mn-ea"/>
              </a:rPr>
              <a:t>Successor of the SNO </a:t>
            </a:r>
            <a:r>
              <a:rPr lang="en-US" altLang="en-US" sz="2000">
                <a:sym typeface="+mn-ea"/>
              </a:rPr>
              <a:t>e</a:t>
            </a:r>
            <a:r>
              <a:rPr lang="en-US" sz="2000">
                <a:sym typeface="+mn-ea"/>
              </a:rPr>
              <a:t>xperiment</a:t>
            </a:r>
            <a:r>
              <a:rPr lang="en-US" altLang="en-US" sz="2000">
                <a:sym typeface="+mn-ea"/>
              </a:rPr>
              <a:t>.</a:t>
            </a:r>
            <a:endParaRPr lang="en-US" altLang="en-US" sz="2000">
              <a:sym typeface="+mn-ea"/>
            </a:endParaRPr>
          </a:p>
          <a:p>
            <a:r>
              <a:rPr lang="x-none" altLang="en-US" sz="2000">
                <a:sym typeface="+mn-ea"/>
              </a:rPr>
              <a:t>Located 2070 m </a:t>
            </a:r>
            <a:r>
              <a:rPr lang="en-US" sz="2000">
                <a:sym typeface="+mn-ea"/>
              </a:rPr>
              <a:t>below surface</a:t>
            </a:r>
            <a:r>
              <a:rPr lang="x-none" altLang="en-US" sz="2000">
                <a:sym typeface="+mn-ea"/>
              </a:rPr>
              <a:t>, </a:t>
            </a:r>
            <a:r>
              <a:rPr lang="en-US" sz="2000">
                <a:sym typeface="+mn-ea"/>
              </a:rPr>
              <a:t>a depth of approximately 6000 m water equivalent</a:t>
            </a:r>
            <a:r>
              <a:rPr lang="x-none" altLang="en-US" sz="2000">
                <a:sym typeface="+mn-ea"/>
              </a:rPr>
              <a:t>.</a:t>
            </a:r>
            <a:endParaRPr lang="x-none" altLang="en-US" sz="2000">
              <a:sym typeface="+mn-ea"/>
            </a:endParaRPr>
          </a:p>
          <a:p>
            <a:r>
              <a:rPr lang="en-US" sz="2000">
                <a:sym typeface="+mn-ea"/>
              </a:rPr>
              <a:t> 12 m diameter, 5.5 cm-thick acrylic vessel (AV).</a:t>
            </a:r>
            <a:endParaRPr lang="en-US" sz="2000"/>
          </a:p>
          <a:p>
            <a:r>
              <a:rPr lang="en-US" altLang="en-US" sz="2000">
                <a:sym typeface="+mn-ea"/>
              </a:rPr>
              <a:t>9438</a:t>
            </a:r>
            <a:r>
              <a:rPr lang="en-US" sz="2000">
                <a:sym typeface="+mn-ea"/>
              </a:rPr>
              <a:t> </a:t>
            </a:r>
            <a:r>
              <a:rPr lang="x-none" altLang="en-US" sz="2000">
                <a:sym typeface="+mn-ea"/>
              </a:rPr>
              <a:t>photomultiplier tubes (</a:t>
            </a:r>
            <a:r>
              <a:rPr lang="en-US" sz="2000">
                <a:sym typeface="+mn-ea"/>
              </a:rPr>
              <a:t>PMTs</a:t>
            </a:r>
            <a:r>
              <a:rPr lang="x-none" altLang="en-US" sz="2000">
                <a:sym typeface="+mn-ea"/>
              </a:rPr>
              <a:t>)</a:t>
            </a:r>
            <a:r>
              <a:rPr lang="en-US" sz="2000">
                <a:sym typeface="+mn-ea"/>
              </a:rPr>
              <a:t> supported b</a:t>
            </a:r>
            <a:r>
              <a:rPr lang="en-US" altLang="en-US" sz="2000">
                <a:sym typeface="+mn-ea"/>
              </a:rPr>
              <a:t>y a </a:t>
            </a:r>
            <a:r>
              <a:rPr lang="en-US" sz="2000">
                <a:sym typeface="+mn-ea"/>
              </a:rPr>
              <a:t>18 m diameter geodesic structure.</a:t>
            </a:r>
            <a:endParaRPr lang="en-US" sz="2000"/>
          </a:p>
          <a:p>
            <a:r>
              <a:rPr lang="en-US" sz="2000">
                <a:sym typeface="+mn-ea"/>
              </a:rPr>
              <a:t>Cavity filled with 7 kilotons of ultrapure water. </a:t>
            </a:r>
            <a:endParaRPr lang="en-US" sz="2000"/>
          </a:p>
        </p:txBody>
      </p:sp>
      <p:sp>
        <p:nvSpPr>
          <p:cNvPr id="12" name="Text Box 11"/>
          <p:cNvSpPr txBox="true"/>
          <p:nvPr/>
        </p:nvSpPr>
        <p:spPr>
          <a:xfrm>
            <a:off x="3201670" y="213360"/>
            <a:ext cx="57886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en-US" sz="3200" b="1">
                <a:solidFill>
                  <a:schemeClr val="tx1"/>
                </a:solidFill>
              </a:rPr>
              <a:t>The </a:t>
            </a:r>
            <a:r>
              <a:rPr lang="en-US" sz="3200" b="1">
                <a:solidFill>
                  <a:schemeClr val="tx1"/>
                </a:solidFill>
              </a:rPr>
              <a:t>SNO+ </a:t>
            </a:r>
            <a:r>
              <a:rPr lang="x-none" sz="3200" b="1">
                <a:solidFill>
                  <a:schemeClr val="tx1"/>
                </a:solidFill>
              </a:rPr>
              <a:t>Experiment</a:t>
            </a:r>
            <a:endParaRPr lang="x-none" sz="3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8385</Words>
  <Application>WPS Presentation</Application>
  <PresentationFormat>宽屏</PresentationFormat>
  <Paragraphs>543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2" baseType="lpstr">
      <vt:lpstr>Arial</vt:lpstr>
      <vt:lpstr>SimSun</vt:lpstr>
      <vt:lpstr>Wingdings</vt:lpstr>
      <vt:lpstr>Arial Black</vt:lpstr>
      <vt:lpstr>微软雅黑</vt:lpstr>
      <vt:lpstr>Arial Unicode MS</vt:lpstr>
      <vt:lpstr>SimSun</vt:lpstr>
      <vt:lpstr>Droid Sans Fallback</vt:lpstr>
      <vt:lpstr>Webdings</vt:lpstr>
      <vt:lpstr>Times New Roman</vt:lpstr>
      <vt:lpstr>SimSun</vt:lpstr>
      <vt:lpstr>Latin Modern Math</vt:lpstr>
      <vt:lpstr>DejaVu Math TeX Gyre</vt:lpstr>
      <vt:lpstr>TeX Gyre Adventor</vt:lpstr>
      <vt:lpstr>Lucida Grande</vt:lpstr>
      <vt:lpstr>Comfortaa Light</vt:lpstr>
      <vt:lpstr>MS PGothic</vt:lpstr>
      <vt:lpstr>Geneva</vt:lpstr>
      <vt:lpstr>Calibri</vt:lpstr>
      <vt:lpstr>Trebuchet MS</vt:lpstr>
      <vt:lpstr>Ubuntu</vt:lpstr>
      <vt:lpstr>MathJax_Math</vt:lpstr>
      <vt:lpstr>AR PL KaitiM GB</vt:lpstr>
      <vt:lpstr>AR PL KaitiM Big5</vt:lpstr>
      <vt:lpstr>FontAwesome</vt:lpstr>
      <vt:lpstr>MathJax_Size2</vt:lpstr>
      <vt:lpstr>Default Design</vt:lpstr>
      <vt:lpstr>Solar Neutrinos in SNO+</vt:lpstr>
      <vt:lpstr>Knowns and Unkowns</vt:lpstr>
      <vt:lpstr>PowerPoint 演示文稿</vt:lpstr>
      <vt:lpstr>PowerPoint 演示文稿</vt:lpstr>
      <vt:lpstr>PowerPoint 演示文稿</vt:lpstr>
      <vt:lpstr>Why Measure Solar Neutrinos?</vt:lpstr>
      <vt:lpstr>Solar Neutrinos</vt:lpstr>
      <vt:lpstr>CNO Neutrinos are Found by Borexino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Position Systematics: Reconstruction  Resolutions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vphys</dc:creator>
  <cp:lastModifiedBy>vphys</cp:lastModifiedBy>
  <cp:revision>368</cp:revision>
  <dcterms:created xsi:type="dcterms:W3CDTF">2020-12-11T20:39:04Z</dcterms:created>
  <dcterms:modified xsi:type="dcterms:W3CDTF">2020-12-11T20:39:04Z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